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Fira Sans Extra Condensed" panose="020F0502020204030204" pitchFamily="34" charset="0"/>
      <p:regular r:id="rId16"/>
      <p:bold r:id="rId17"/>
      <p:italic r:id="rId18"/>
      <p:boldItalic r:id="rId19"/>
    </p:embeddedFont>
    <p:embeddedFont>
      <p:font typeface="Fira Sans Extra Condensed SemiBold" panose="020B0603050000020004" pitchFamily="34" charset="0"/>
      <p:regular r:id="rId20"/>
      <p:bold r:id="rId21"/>
      <p:italic r:id="rId22"/>
      <p:boldItalic r:id="rId23"/>
    </p:embeddedFont>
    <p:embeddedFont>
      <p:font typeface="Lora Medium" panose="020F0502020204030204"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Special Elite" panose="02000506000000020004" pitchFamily="2"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2"/>
    <p:restoredTop sz="94723"/>
  </p:normalViewPr>
  <p:slideViewPr>
    <p:cSldViewPr snapToGrid="0">
      <p:cViewPr varScale="1">
        <p:scale>
          <a:sx n="251" d="100"/>
          <a:sy n="251" d="100"/>
        </p:scale>
        <p:origin x="3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Bolmström" userId="13d8e6cd-0cff-40eb-8189-e39013507a36" providerId="ADAL" clId="{886C1DCD-2287-7642-8696-550E831B81A6}"/>
    <pc:docChg chg="modSld">
      <pc:chgData name="Cecilia Bolmström" userId="13d8e6cd-0cff-40eb-8189-e39013507a36" providerId="ADAL" clId="{886C1DCD-2287-7642-8696-550E831B81A6}" dt="2024-05-27T07:52:40.730" v="71" actId="20577"/>
      <pc:docMkLst>
        <pc:docMk/>
      </pc:docMkLst>
      <pc:sldChg chg="modSp mod modNotesTx">
        <pc:chgData name="Cecilia Bolmström" userId="13d8e6cd-0cff-40eb-8189-e39013507a36" providerId="ADAL" clId="{886C1DCD-2287-7642-8696-550E831B81A6}" dt="2024-05-27T07:35:52.562" v="11" actId="20577"/>
        <pc:sldMkLst>
          <pc:docMk/>
          <pc:sldMk cId="0" sldId="257"/>
        </pc:sldMkLst>
        <pc:spChg chg="mod">
          <ac:chgData name="Cecilia Bolmström" userId="13d8e6cd-0cff-40eb-8189-e39013507a36" providerId="ADAL" clId="{886C1DCD-2287-7642-8696-550E831B81A6}" dt="2024-05-27T07:35:28.364" v="2" actId="20577"/>
          <ac:spMkLst>
            <pc:docMk/>
            <pc:sldMk cId="0" sldId="257"/>
            <ac:spMk id="112" creationId="{00000000-0000-0000-0000-000000000000}"/>
          </ac:spMkLst>
        </pc:spChg>
        <pc:spChg chg="mod">
          <ac:chgData name="Cecilia Bolmström" userId="13d8e6cd-0cff-40eb-8189-e39013507a36" providerId="ADAL" clId="{886C1DCD-2287-7642-8696-550E831B81A6}" dt="2024-05-27T07:35:12.915" v="1" actId="20577"/>
          <ac:spMkLst>
            <pc:docMk/>
            <pc:sldMk cId="0" sldId="257"/>
            <ac:spMk id="116" creationId="{00000000-0000-0000-0000-000000000000}"/>
          </ac:spMkLst>
        </pc:spChg>
        <pc:spChg chg="mod">
          <ac:chgData name="Cecilia Bolmström" userId="13d8e6cd-0cff-40eb-8189-e39013507a36" providerId="ADAL" clId="{886C1DCD-2287-7642-8696-550E831B81A6}" dt="2024-05-27T07:35:08.709" v="0" actId="20577"/>
          <ac:spMkLst>
            <pc:docMk/>
            <pc:sldMk cId="0" sldId="257"/>
            <ac:spMk id="119" creationId="{00000000-0000-0000-0000-000000000000}"/>
          </ac:spMkLst>
        </pc:spChg>
      </pc:sldChg>
      <pc:sldChg chg="modNotesTx">
        <pc:chgData name="Cecilia Bolmström" userId="13d8e6cd-0cff-40eb-8189-e39013507a36" providerId="ADAL" clId="{886C1DCD-2287-7642-8696-550E831B81A6}" dt="2024-05-27T07:36:16.016" v="13" actId="20577"/>
        <pc:sldMkLst>
          <pc:docMk/>
          <pc:sldMk cId="0" sldId="258"/>
        </pc:sldMkLst>
      </pc:sldChg>
      <pc:sldChg chg="modSp mod">
        <pc:chgData name="Cecilia Bolmström" userId="13d8e6cd-0cff-40eb-8189-e39013507a36" providerId="ADAL" clId="{886C1DCD-2287-7642-8696-550E831B81A6}" dt="2024-05-27T07:37:09.539" v="14" actId="20577"/>
        <pc:sldMkLst>
          <pc:docMk/>
          <pc:sldMk cId="0" sldId="260"/>
        </pc:sldMkLst>
        <pc:spChg chg="mod">
          <ac:chgData name="Cecilia Bolmström" userId="13d8e6cd-0cff-40eb-8189-e39013507a36" providerId="ADAL" clId="{886C1DCD-2287-7642-8696-550E831B81A6}" dt="2024-05-27T07:37:09.539" v="14" actId="20577"/>
          <ac:spMkLst>
            <pc:docMk/>
            <pc:sldMk cId="0" sldId="260"/>
            <ac:spMk id="145" creationId="{00000000-0000-0000-0000-000000000000}"/>
          </ac:spMkLst>
        </pc:spChg>
      </pc:sldChg>
      <pc:sldChg chg="modSp mod modNotesTx">
        <pc:chgData name="Cecilia Bolmström" userId="13d8e6cd-0cff-40eb-8189-e39013507a36" providerId="ADAL" clId="{886C1DCD-2287-7642-8696-550E831B81A6}" dt="2024-05-27T07:41:38.890" v="50" actId="20577"/>
        <pc:sldMkLst>
          <pc:docMk/>
          <pc:sldMk cId="0" sldId="262"/>
        </pc:sldMkLst>
        <pc:spChg chg="mod">
          <ac:chgData name="Cecilia Bolmström" userId="13d8e6cd-0cff-40eb-8189-e39013507a36" providerId="ADAL" clId="{886C1DCD-2287-7642-8696-550E831B81A6}" dt="2024-05-27T07:40:07.361" v="17" actId="20577"/>
          <ac:spMkLst>
            <pc:docMk/>
            <pc:sldMk cId="0" sldId="262"/>
            <ac:spMk id="175" creationId="{00000000-0000-0000-0000-000000000000}"/>
          </ac:spMkLst>
        </pc:spChg>
        <pc:spChg chg="mod">
          <ac:chgData name="Cecilia Bolmström" userId="13d8e6cd-0cff-40eb-8189-e39013507a36" providerId="ADAL" clId="{886C1DCD-2287-7642-8696-550E831B81A6}" dt="2024-05-27T07:40:52.772" v="23" actId="20577"/>
          <ac:spMkLst>
            <pc:docMk/>
            <pc:sldMk cId="0" sldId="262"/>
            <ac:spMk id="178" creationId="{00000000-0000-0000-0000-000000000000}"/>
          </ac:spMkLst>
        </pc:spChg>
      </pc:sldChg>
      <pc:sldChg chg="modSp mod">
        <pc:chgData name="Cecilia Bolmström" userId="13d8e6cd-0cff-40eb-8189-e39013507a36" providerId="ADAL" clId="{886C1DCD-2287-7642-8696-550E831B81A6}" dt="2024-05-27T07:42:32.051" v="57" actId="20577"/>
        <pc:sldMkLst>
          <pc:docMk/>
          <pc:sldMk cId="0" sldId="263"/>
        </pc:sldMkLst>
        <pc:spChg chg="mod">
          <ac:chgData name="Cecilia Bolmström" userId="13d8e6cd-0cff-40eb-8189-e39013507a36" providerId="ADAL" clId="{886C1DCD-2287-7642-8696-550E831B81A6}" dt="2024-05-27T07:42:09.812" v="51" actId="20577"/>
          <ac:spMkLst>
            <pc:docMk/>
            <pc:sldMk cId="0" sldId="263"/>
            <ac:spMk id="187" creationId="{00000000-0000-0000-0000-000000000000}"/>
          </ac:spMkLst>
        </pc:spChg>
        <pc:spChg chg="mod">
          <ac:chgData name="Cecilia Bolmström" userId="13d8e6cd-0cff-40eb-8189-e39013507a36" providerId="ADAL" clId="{886C1DCD-2287-7642-8696-550E831B81A6}" dt="2024-05-27T07:42:32.051" v="57" actId="20577"/>
          <ac:spMkLst>
            <pc:docMk/>
            <pc:sldMk cId="0" sldId="263"/>
            <ac:spMk id="199" creationId="{00000000-0000-0000-0000-000000000000}"/>
          </ac:spMkLst>
        </pc:spChg>
      </pc:sldChg>
      <pc:sldChg chg="modSp mod">
        <pc:chgData name="Cecilia Bolmström" userId="13d8e6cd-0cff-40eb-8189-e39013507a36" providerId="ADAL" clId="{886C1DCD-2287-7642-8696-550E831B81A6}" dt="2024-05-27T07:52:08.055" v="65" actId="20577"/>
        <pc:sldMkLst>
          <pc:docMk/>
          <pc:sldMk cId="0" sldId="264"/>
        </pc:sldMkLst>
        <pc:spChg chg="mod">
          <ac:chgData name="Cecilia Bolmström" userId="13d8e6cd-0cff-40eb-8189-e39013507a36" providerId="ADAL" clId="{886C1DCD-2287-7642-8696-550E831B81A6}" dt="2024-05-27T07:43:05.732" v="60" actId="20577"/>
          <ac:spMkLst>
            <pc:docMk/>
            <pc:sldMk cId="0" sldId="264"/>
            <ac:spMk id="212" creationId="{00000000-0000-0000-0000-000000000000}"/>
          </ac:spMkLst>
        </pc:spChg>
        <pc:spChg chg="mod">
          <ac:chgData name="Cecilia Bolmström" userId="13d8e6cd-0cff-40eb-8189-e39013507a36" providerId="ADAL" clId="{886C1DCD-2287-7642-8696-550E831B81A6}" dt="2024-05-27T07:42:59.435" v="59" actId="20577"/>
          <ac:spMkLst>
            <pc:docMk/>
            <pc:sldMk cId="0" sldId="264"/>
            <ac:spMk id="214" creationId="{00000000-0000-0000-0000-000000000000}"/>
          </ac:spMkLst>
        </pc:spChg>
        <pc:spChg chg="mod">
          <ac:chgData name="Cecilia Bolmström" userId="13d8e6cd-0cff-40eb-8189-e39013507a36" providerId="ADAL" clId="{886C1DCD-2287-7642-8696-550E831B81A6}" dt="2024-05-27T07:52:08.055" v="65" actId="20577"/>
          <ac:spMkLst>
            <pc:docMk/>
            <pc:sldMk cId="0" sldId="264"/>
            <ac:spMk id="216" creationId="{00000000-0000-0000-0000-000000000000}"/>
          </ac:spMkLst>
        </pc:spChg>
        <pc:spChg chg="mod">
          <ac:chgData name="Cecilia Bolmström" userId="13d8e6cd-0cff-40eb-8189-e39013507a36" providerId="ADAL" clId="{886C1DCD-2287-7642-8696-550E831B81A6}" dt="2024-05-27T07:51:53.645" v="63" actId="14100"/>
          <ac:spMkLst>
            <pc:docMk/>
            <pc:sldMk cId="0" sldId="264"/>
            <ac:spMk id="217" creationId="{00000000-0000-0000-0000-000000000000}"/>
          </ac:spMkLst>
        </pc:spChg>
      </pc:sldChg>
      <pc:sldChg chg="modSp mod">
        <pc:chgData name="Cecilia Bolmström" userId="13d8e6cd-0cff-40eb-8189-e39013507a36" providerId="ADAL" clId="{886C1DCD-2287-7642-8696-550E831B81A6}" dt="2024-05-27T07:52:40.730" v="71" actId="20577"/>
        <pc:sldMkLst>
          <pc:docMk/>
          <pc:sldMk cId="0" sldId="265"/>
        </pc:sldMkLst>
        <pc:spChg chg="mod">
          <ac:chgData name="Cecilia Bolmström" userId="13d8e6cd-0cff-40eb-8189-e39013507a36" providerId="ADAL" clId="{886C1DCD-2287-7642-8696-550E831B81A6}" dt="2024-05-27T07:52:40.730" v="71" actId="20577"/>
          <ac:spMkLst>
            <pc:docMk/>
            <pc:sldMk cId="0" sldId="265"/>
            <ac:spMk id="23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h-opCEevc4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ed.com/talks/lucy_peach_the_power_of_the_perio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d327d37924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d327d37924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Genomgående i hela presentationen så är det bra att tänka på att alla som har mens inte definierar sig som flickor och alla som definierar sig som flickor inte har mens. Vi kan prata om kroppar med eller utan livmoder, mensare eller ev tjejer/kvinnor men då med tillägg om just ovan nämnt.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94d0ecf817_1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94d0ecf817_1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d42318a23b_0_10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d42318a23b_0_1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d327d37924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d327d37924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a430c60b2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a430c60b2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d42318a23b_0_1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d42318a23b_0_1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err="1"/>
              <a:t>Obs</a:t>
            </a:r>
            <a:r>
              <a:rPr lang="en" dirty="0"/>
              <a:t>! Vi </a:t>
            </a:r>
            <a:r>
              <a:rPr lang="en" dirty="0" err="1"/>
              <a:t>utgår</a:t>
            </a:r>
            <a:r>
              <a:rPr lang="en" dirty="0"/>
              <a:t> </a:t>
            </a:r>
            <a:r>
              <a:rPr lang="en" dirty="0" err="1"/>
              <a:t>inte</a:t>
            </a:r>
            <a:r>
              <a:rPr lang="en" dirty="0"/>
              <a:t> </a:t>
            </a:r>
            <a:r>
              <a:rPr lang="en" dirty="0" err="1"/>
              <a:t>från</a:t>
            </a:r>
            <a:r>
              <a:rPr lang="en" dirty="0"/>
              <a:t> </a:t>
            </a:r>
            <a:r>
              <a:rPr lang="en" dirty="0" err="1"/>
              <a:t>att</a:t>
            </a:r>
            <a:r>
              <a:rPr lang="en" dirty="0"/>
              <a:t> </a:t>
            </a:r>
            <a:r>
              <a:rPr lang="en" dirty="0" err="1"/>
              <a:t>alla</a:t>
            </a:r>
            <a:r>
              <a:rPr lang="en" dirty="0"/>
              <a:t> vet </a:t>
            </a:r>
            <a:r>
              <a:rPr lang="en" dirty="0" err="1"/>
              <a:t>skillnaden</a:t>
            </a:r>
            <a:r>
              <a:rPr lang="en" dirty="0"/>
              <a:t> </a:t>
            </a:r>
            <a:r>
              <a:rPr lang="en" dirty="0" err="1"/>
              <a:t>mellan</a:t>
            </a:r>
            <a:r>
              <a:rPr lang="en" dirty="0"/>
              <a:t> </a:t>
            </a:r>
            <a:r>
              <a:rPr lang="en" dirty="0" err="1"/>
              <a:t>mensvärk</a:t>
            </a:r>
            <a:r>
              <a:rPr lang="en" dirty="0"/>
              <a:t> </a:t>
            </a:r>
            <a:r>
              <a:rPr lang="en" dirty="0" err="1"/>
              <a:t>och</a:t>
            </a:r>
            <a:r>
              <a:rPr lang="en" dirty="0"/>
              <a:t> PMS. </a:t>
            </a:r>
            <a:r>
              <a:rPr lang="en" dirty="0" err="1"/>
              <a:t>Värt</a:t>
            </a:r>
            <a:r>
              <a:rPr lang="en" dirty="0"/>
              <a:t> </a:t>
            </a:r>
            <a:r>
              <a:rPr lang="en" dirty="0" err="1"/>
              <a:t>att</a:t>
            </a:r>
            <a:r>
              <a:rPr lang="en" dirty="0"/>
              <a:t> </a:t>
            </a:r>
            <a:r>
              <a:rPr lang="en" dirty="0" err="1"/>
              <a:t>nämna</a:t>
            </a:r>
            <a:r>
              <a:rPr lang="en" dirty="0"/>
              <a:t> </a:t>
            </a:r>
            <a:r>
              <a:rPr lang="en" dirty="0" err="1"/>
              <a:t>kort</a:t>
            </a:r>
            <a:r>
              <a:rPr lang="en" dirty="0"/>
              <a:t> </a:t>
            </a:r>
            <a:r>
              <a:rPr lang="en" dirty="0" err="1"/>
              <a:t>här</a:t>
            </a:r>
            <a:r>
              <a:rPr lang="en" dirty="0"/>
              <a:t> </a:t>
            </a:r>
            <a:r>
              <a:rPr lang="en" dirty="0" err="1"/>
              <a:t>och</a:t>
            </a:r>
            <a:r>
              <a:rPr lang="en" dirty="0"/>
              <a:t> </a:t>
            </a:r>
            <a:r>
              <a:rPr lang="en" dirty="0" err="1"/>
              <a:t>meddela</a:t>
            </a:r>
            <a:r>
              <a:rPr lang="en" dirty="0"/>
              <a:t> </a:t>
            </a:r>
            <a:r>
              <a:rPr lang="en" dirty="0" err="1"/>
              <a:t>att</a:t>
            </a:r>
            <a:r>
              <a:rPr lang="en" dirty="0"/>
              <a:t> det </a:t>
            </a:r>
            <a:r>
              <a:rPr lang="en" dirty="0" err="1"/>
              <a:t>kommer</a:t>
            </a:r>
            <a:r>
              <a:rPr lang="en" dirty="0"/>
              <a:t> </a:t>
            </a:r>
            <a:r>
              <a:rPr lang="en" dirty="0" err="1"/>
              <a:t>mer</a:t>
            </a:r>
            <a:r>
              <a:rPr lang="en" dirty="0"/>
              <a:t> om </a:t>
            </a:r>
            <a:r>
              <a:rPr lang="en" dirty="0" err="1"/>
              <a:t>detta</a:t>
            </a:r>
            <a:r>
              <a:rPr lang="en" dirty="0"/>
              <a:t> </a:t>
            </a:r>
            <a:r>
              <a:rPr lang="en" dirty="0" err="1"/>
              <a:t>längre</a:t>
            </a:r>
            <a:r>
              <a:rPr lang="en" dirty="0"/>
              <a:t> </a:t>
            </a:r>
            <a:r>
              <a:rPr lang="en" dirty="0" err="1"/>
              <a:t>fram</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7a430c60b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7a430c60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err="1">
                <a:solidFill>
                  <a:schemeClr val="dk1"/>
                </a:solidFill>
              </a:rPr>
              <a:t>Börja</a:t>
            </a:r>
            <a:r>
              <a:rPr lang="en" dirty="0">
                <a:solidFill>
                  <a:schemeClr val="dk1"/>
                </a:solidFill>
              </a:rPr>
              <a:t> med </a:t>
            </a:r>
            <a:r>
              <a:rPr lang="en" dirty="0" err="1">
                <a:solidFill>
                  <a:schemeClr val="dk1"/>
                </a:solidFill>
              </a:rPr>
              <a:t>att</a:t>
            </a:r>
            <a:r>
              <a:rPr lang="en" dirty="0">
                <a:solidFill>
                  <a:schemeClr val="dk1"/>
                </a:solidFill>
              </a:rPr>
              <a:t> visa </a:t>
            </a:r>
            <a:r>
              <a:rPr lang="en" u="sng" dirty="0">
                <a:solidFill>
                  <a:schemeClr val="hlink"/>
                </a:solidFill>
                <a:hlinkClick r:id="rId3"/>
              </a:rPr>
              <a:t>Film</a:t>
            </a:r>
            <a:r>
              <a:rPr lang="en" u="sng" dirty="0">
                <a:solidFill>
                  <a:schemeClr val="dk1"/>
                </a:solidFill>
              </a:rPr>
              <a:t> </a:t>
            </a:r>
            <a:r>
              <a:rPr lang="en" dirty="0">
                <a:solidFill>
                  <a:schemeClr val="dk1"/>
                </a:solidFill>
              </a:rPr>
              <a:t>om </a:t>
            </a:r>
            <a:r>
              <a:rPr lang="en" dirty="0" err="1">
                <a:solidFill>
                  <a:schemeClr val="dk1"/>
                </a:solidFill>
              </a:rPr>
              <a:t>menscykeln</a:t>
            </a:r>
            <a:r>
              <a:rPr lang="en" dirty="0">
                <a:solidFill>
                  <a:schemeClr val="dk1"/>
                </a:solidFill>
              </a:rPr>
              <a:t>, 4 min </a:t>
            </a:r>
            <a:r>
              <a:rPr lang="en" dirty="0" err="1">
                <a:solidFill>
                  <a:schemeClr val="dk1"/>
                </a:solidFill>
              </a:rPr>
              <a:t>lång</a:t>
            </a:r>
            <a:r>
              <a:rPr lang="en" dirty="0">
                <a:solidFill>
                  <a:schemeClr val="dk1"/>
                </a:solidFill>
              </a:rPr>
              <a:t>. Den </a:t>
            </a:r>
            <a:r>
              <a:rPr lang="en" dirty="0" err="1">
                <a:solidFill>
                  <a:schemeClr val="dk1"/>
                </a:solidFill>
              </a:rPr>
              <a:t>beskriver</a:t>
            </a:r>
            <a:r>
              <a:rPr lang="en" dirty="0">
                <a:solidFill>
                  <a:schemeClr val="dk1"/>
                </a:solidFill>
              </a:rPr>
              <a:t> </a:t>
            </a:r>
            <a:r>
              <a:rPr lang="en" dirty="0" err="1">
                <a:solidFill>
                  <a:schemeClr val="dk1"/>
                </a:solidFill>
              </a:rPr>
              <a:t>i</a:t>
            </a:r>
            <a:r>
              <a:rPr lang="en" dirty="0">
                <a:solidFill>
                  <a:schemeClr val="dk1"/>
                </a:solidFill>
              </a:rPr>
              <a:t> </a:t>
            </a:r>
            <a:r>
              <a:rPr lang="en" dirty="0" err="1">
                <a:solidFill>
                  <a:schemeClr val="dk1"/>
                </a:solidFill>
              </a:rPr>
              <a:t>korthet</a:t>
            </a:r>
            <a:r>
              <a:rPr lang="en" dirty="0">
                <a:solidFill>
                  <a:schemeClr val="dk1"/>
                </a:solidFill>
              </a:rPr>
              <a:t> </a:t>
            </a:r>
            <a:r>
              <a:rPr lang="en" dirty="0" err="1">
                <a:solidFill>
                  <a:schemeClr val="dk1"/>
                </a:solidFill>
              </a:rPr>
              <a:t>vad</a:t>
            </a:r>
            <a:r>
              <a:rPr lang="en" dirty="0">
                <a:solidFill>
                  <a:schemeClr val="dk1"/>
                </a:solidFill>
              </a:rPr>
              <a:t> </a:t>
            </a:r>
            <a:r>
              <a:rPr lang="en" dirty="0" err="1">
                <a:solidFill>
                  <a:schemeClr val="dk1"/>
                </a:solidFill>
              </a:rPr>
              <a:t>mens</a:t>
            </a:r>
            <a:r>
              <a:rPr lang="en" dirty="0">
                <a:solidFill>
                  <a:schemeClr val="dk1"/>
                </a:solidFill>
              </a:rPr>
              <a:t> </a:t>
            </a:r>
            <a:r>
              <a:rPr lang="en" dirty="0" err="1">
                <a:solidFill>
                  <a:schemeClr val="dk1"/>
                </a:solidFill>
              </a:rPr>
              <a:t>är</a:t>
            </a:r>
            <a:r>
              <a:rPr lang="en" dirty="0">
                <a:solidFill>
                  <a:schemeClr val="dk1"/>
                </a:solidFill>
              </a:rPr>
              <a:t> </a:t>
            </a:r>
            <a:r>
              <a:rPr lang="en" dirty="0" err="1">
                <a:solidFill>
                  <a:schemeClr val="dk1"/>
                </a:solidFill>
              </a:rPr>
              <a:t>och</a:t>
            </a:r>
            <a:r>
              <a:rPr lang="en" dirty="0">
                <a:solidFill>
                  <a:schemeClr val="dk1"/>
                </a:solidFill>
              </a:rPr>
              <a:t> </a:t>
            </a:r>
            <a:r>
              <a:rPr lang="en" dirty="0" err="1">
                <a:solidFill>
                  <a:schemeClr val="dk1"/>
                </a:solidFill>
              </a:rPr>
              <a:t>hur</a:t>
            </a:r>
            <a:r>
              <a:rPr lang="en" dirty="0">
                <a:solidFill>
                  <a:schemeClr val="dk1"/>
                </a:solidFill>
              </a:rPr>
              <a:t> det </a:t>
            </a:r>
            <a:r>
              <a:rPr lang="en" dirty="0" err="1">
                <a:solidFill>
                  <a:schemeClr val="dk1"/>
                </a:solidFill>
              </a:rPr>
              <a:t>går</a:t>
            </a:r>
            <a:r>
              <a:rPr lang="en" dirty="0">
                <a:solidFill>
                  <a:schemeClr val="dk1"/>
                </a:solidFill>
              </a:rPr>
              <a:t> till. Vill man </a:t>
            </a:r>
            <a:r>
              <a:rPr lang="en" dirty="0" err="1">
                <a:solidFill>
                  <a:schemeClr val="dk1"/>
                </a:solidFill>
              </a:rPr>
              <a:t>kan</a:t>
            </a:r>
            <a:r>
              <a:rPr lang="en" dirty="0">
                <a:solidFill>
                  <a:schemeClr val="dk1"/>
                </a:solidFill>
              </a:rPr>
              <a:t> man ta med </a:t>
            </a:r>
            <a:r>
              <a:rPr lang="en" dirty="0" err="1">
                <a:solidFill>
                  <a:schemeClr val="dk1"/>
                </a:solidFill>
              </a:rPr>
              <a:t>ett</a:t>
            </a:r>
            <a:r>
              <a:rPr lang="en" dirty="0">
                <a:solidFill>
                  <a:schemeClr val="dk1"/>
                </a:solidFill>
              </a:rPr>
              <a:t> </a:t>
            </a:r>
            <a:r>
              <a:rPr lang="en" dirty="0" err="1">
                <a:solidFill>
                  <a:schemeClr val="dk1"/>
                </a:solidFill>
              </a:rPr>
              <a:t>litet</a:t>
            </a:r>
            <a:r>
              <a:rPr lang="en" dirty="0">
                <a:solidFill>
                  <a:schemeClr val="dk1"/>
                </a:solidFill>
              </a:rPr>
              <a:t> </a:t>
            </a:r>
            <a:r>
              <a:rPr lang="en" dirty="0" err="1">
                <a:solidFill>
                  <a:schemeClr val="dk1"/>
                </a:solidFill>
              </a:rPr>
              <a:t>päron</a:t>
            </a:r>
            <a:r>
              <a:rPr lang="en" dirty="0">
                <a:solidFill>
                  <a:schemeClr val="dk1"/>
                </a:solidFill>
              </a:rPr>
              <a:t> (</a:t>
            </a:r>
            <a:r>
              <a:rPr lang="en" dirty="0" err="1">
                <a:solidFill>
                  <a:schemeClr val="dk1"/>
                </a:solidFill>
              </a:rPr>
              <a:t>storleken</a:t>
            </a:r>
            <a:r>
              <a:rPr lang="en" dirty="0">
                <a:solidFill>
                  <a:schemeClr val="dk1"/>
                </a:solidFill>
              </a:rPr>
              <a:t> </a:t>
            </a:r>
            <a:r>
              <a:rPr lang="en" dirty="0" err="1">
                <a:solidFill>
                  <a:schemeClr val="dk1"/>
                </a:solidFill>
              </a:rPr>
              <a:t>på</a:t>
            </a:r>
            <a:r>
              <a:rPr lang="en" dirty="0">
                <a:solidFill>
                  <a:schemeClr val="dk1"/>
                </a:solidFill>
              </a:rPr>
              <a:t> </a:t>
            </a:r>
            <a:r>
              <a:rPr lang="en" dirty="0" err="1">
                <a:solidFill>
                  <a:schemeClr val="dk1"/>
                </a:solidFill>
              </a:rPr>
              <a:t>en</a:t>
            </a:r>
            <a:r>
              <a:rPr lang="en" dirty="0">
                <a:solidFill>
                  <a:schemeClr val="dk1"/>
                </a:solidFill>
              </a:rPr>
              <a:t> </a:t>
            </a:r>
            <a:r>
              <a:rPr lang="en" dirty="0" err="1">
                <a:solidFill>
                  <a:schemeClr val="dk1"/>
                </a:solidFill>
              </a:rPr>
              <a:t>livmoder</a:t>
            </a:r>
            <a:r>
              <a:rPr lang="en" dirty="0">
                <a:solidFill>
                  <a:schemeClr val="dk1"/>
                </a:solidFill>
              </a:rPr>
              <a:t>) </a:t>
            </a:r>
            <a:r>
              <a:rPr lang="en" dirty="0" err="1">
                <a:solidFill>
                  <a:schemeClr val="dk1"/>
                </a:solidFill>
              </a:rPr>
              <a:t>samt</a:t>
            </a:r>
            <a:r>
              <a:rPr lang="en" dirty="0">
                <a:solidFill>
                  <a:schemeClr val="dk1"/>
                </a:solidFill>
              </a:rPr>
              <a:t> 2 </a:t>
            </a:r>
            <a:r>
              <a:rPr lang="en" dirty="0" err="1">
                <a:solidFill>
                  <a:schemeClr val="dk1"/>
                </a:solidFill>
              </a:rPr>
              <a:t>mandlar</a:t>
            </a:r>
            <a:r>
              <a:rPr lang="en" dirty="0">
                <a:solidFill>
                  <a:schemeClr val="dk1"/>
                </a:solidFill>
              </a:rPr>
              <a:t> (</a:t>
            </a:r>
            <a:r>
              <a:rPr lang="en" dirty="0" err="1">
                <a:solidFill>
                  <a:schemeClr val="dk1"/>
                </a:solidFill>
              </a:rPr>
              <a:t>storleken</a:t>
            </a:r>
            <a:r>
              <a:rPr lang="en" dirty="0">
                <a:solidFill>
                  <a:schemeClr val="dk1"/>
                </a:solidFill>
              </a:rPr>
              <a:t> </a:t>
            </a:r>
            <a:r>
              <a:rPr lang="en" dirty="0" err="1">
                <a:solidFill>
                  <a:schemeClr val="dk1"/>
                </a:solidFill>
              </a:rPr>
              <a:t>på</a:t>
            </a:r>
            <a:r>
              <a:rPr lang="en" dirty="0">
                <a:solidFill>
                  <a:schemeClr val="dk1"/>
                </a:solidFill>
              </a:rPr>
              <a:t> </a:t>
            </a:r>
            <a:r>
              <a:rPr lang="en" dirty="0" err="1">
                <a:solidFill>
                  <a:schemeClr val="dk1"/>
                </a:solidFill>
              </a:rPr>
              <a:t>äggstockar</a:t>
            </a:r>
            <a:r>
              <a:rPr lang="en" dirty="0">
                <a:solidFill>
                  <a:schemeClr val="dk1"/>
                </a:solidFill>
              </a:rPr>
              <a:t>) för </a:t>
            </a:r>
            <a:r>
              <a:rPr lang="en" dirty="0" err="1">
                <a:solidFill>
                  <a:schemeClr val="dk1"/>
                </a:solidFill>
              </a:rPr>
              <a:t>att</a:t>
            </a:r>
            <a:r>
              <a:rPr lang="en" dirty="0">
                <a:solidFill>
                  <a:schemeClr val="dk1"/>
                </a:solidFill>
              </a:rPr>
              <a:t> visa </a:t>
            </a:r>
            <a:r>
              <a:rPr lang="en" dirty="0" err="1">
                <a:solidFill>
                  <a:schemeClr val="dk1"/>
                </a:solidFill>
              </a:rPr>
              <a:t>hur</a:t>
            </a:r>
            <a:r>
              <a:rPr lang="en" dirty="0">
                <a:solidFill>
                  <a:schemeClr val="dk1"/>
                </a:solidFill>
              </a:rPr>
              <a:t> </a:t>
            </a:r>
            <a:r>
              <a:rPr lang="en" dirty="0" err="1">
                <a:solidFill>
                  <a:schemeClr val="dk1"/>
                </a:solidFill>
              </a:rPr>
              <a:t>stora</a:t>
            </a:r>
            <a:r>
              <a:rPr lang="en" dirty="0">
                <a:solidFill>
                  <a:schemeClr val="dk1"/>
                </a:solidFill>
              </a:rPr>
              <a:t> </a:t>
            </a:r>
            <a:r>
              <a:rPr lang="en" dirty="0" err="1">
                <a:solidFill>
                  <a:schemeClr val="dk1"/>
                </a:solidFill>
              </a:rPr>
              <a:t>delarna</a:t>
            </a:r>
            <a:r>
              <a:rPr lang="en" dirty="0">
                <a:solidFill>
                  <a:schemeClr val="dk1"/>
                </a:solidFill>
              </a:rPr>
              <a:t> </a:t>
            </a:r>
            <a:r>
              <a:rPr lang="en" dirty="0" err="1">
                <a:solidFill>
                  <a:schemeClr val="dk1"/>
                </a:solidFill>
              </a:rPr>
              <a:t>är</a:t>
            </a:r>
            <a:r>
              <a:rPr lang="en" dirty="0">
                <a:solidFill>
                  <a:schemeClr val="dk1"/>
                </a:solidFill>
              </a:rPr>
              <a:t> </a:t>
            </a:r>
            <a:r>
              <a:rPr lang="en" dirty="0" err="1">
                <a:solidFill>
                  <a:schemeClr val="dk1"/>
                </a:solidFill>
              </a:rPr>
              <a:t>i</a:t>
            </a:r>
            <a:r>
              <a:rPr lang="en" dirty="0">
                <a:solidFill>
                  <a:schemeClr val="dk1"/>
                </a:solidFill>
              </a:rPr>
              <a:t> </a:t>
            </a:r>
            <a:r>
              <a:rPr lang="en" dirty="0" err="1">
                <a:solidFill>
                  <a:schemeClr val="dk1"/>
                </a:solidFill>
              </a:rPr>
              <a:t>verkligheten</a:t>
            </a:r>
            <a:r>
              <a:rPr lang="en" dirty="0">
                <a:solidFill>
                  <a:schemeClr val="dk1"/>
                </a:solidFill>
              </a:rPr>
              <a:t>.</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94d086ff06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94d086ff06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u="sng">
                <a:solidFill>
                  <a:schemeClr val="dk1"/>
                </a:solidFill>
              </a:rPr>
              <a:t>Folliklar</a:t>
            </a:r>
            <a:r>
              <a:rPr lang="en">
                <a:solidFill>
                  <a:schemeClr val="dk1"/>
                </a:solidFill>
              </a:rPr>
              <a:t> innehåller ett ägg och förbereder det för framtida ägglossning.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d63ae6f07_0_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cd63ae6f07_0_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 reflektion - vad tänker ni?</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d327d37924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d327d3792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Ett kitt med bindor, tamponger i olika storlekar, menskopp, en mensdisk kan med fördel tas med till lektionen.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cd5ea688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cd5ea688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Här</a:t>
            </a:r>
            <a:r>
              <a:rPr lang="en" dirty="0"/>
              <a:t> </a:t>
            </a:r>
            <a:r>
              <a:rPr lang="en" dirty="0" err="1"/>
              <a:t>är</a:t>
            </a:r>
            <a:r>
              <a:rPr lang="en" dirty="0"/>
              <a:t> </a:t>
            </a:r>
            <a:r>
              <a:rPr lang="en" dirty="0" err="1"/>
              <a:t>en</a:t>
            </a:r>
            <a:r>
              <a:rPr lang="en" dirty="0"/>
              <a:t> bra TED-talk </a:t>
            </a:r>
            <a:r>
              <a:rPr lang="en" dirty="0" err="1"/>
              <a:t>som</a:t>
            </a:r>
            <a:r>
              <a:rPr lang="en" dirty="0"/>
              <a:t> </a:t>
            </a:r>
            <a:r>
              <a:rPr lang="en" dirty="0" err="1"/>
              <a:t>beskriver</a:t>
            </a:r>
            <a:r>
              <a:rPr lang="en" dirty="0"/>
              <a:t> </a:t>
            </a:r>
            <a:r>
              <a:rPr lang="en" dirty="0" err="1"/>
              <a:t>menscykeln</a:t>
            </a:r>
            <a:r>
              <a:rPr lang="en" dirty="0"/>
              <a:t> med </a:t>
            </a:r>
            <a:r>
              <a:rPr lang="en" dirty="0" err="1"/>
              <a:t>hjälp</a:t>
            </a:r>
            <a:r>
              <a:rPr lang="en" dirty="0"/>
              <a:t> av </a:t>
            </a:r>
            <a:r>
              <a:rPr lang="en" dirty="0" err="1"/>
              <a:t>symbolik</a:t>
            </a:r>
            <a:r>
              <a:rPr lang="en" dirty="0"/>
              <a:t> </a:t>
            </a:r>
            <a:r>
              <a:rPr lang="en" dirty="0" err="1"/>
              <a:t>från</a:t>
            </a:r>
            <a:r>
              <a:rPr lang="en" dirty="0"/>
              <a:t>  </a:t>
            </a:r>
            <a:r>
              <a:rPr lang="en" dirty="0" err="1"/>
              <a:t>årstider</a:t>
            </a:r>
            <a:r>
              <a:rPr lang="en" dirty="0"/>
              <a:t> – </a:t>
            </a:r>
            <a:r>
              <a:rPr lang="en" dirty="0" err="1"/>
              <a:t>passar</a:t>
            </a:r>
            <a:r>
              <a:rPr lang="en" dirty="0"/>
              <a:t> </a:t>
            </a:r>
            <a:r>
              <a:rPr lang="en" dirty="0" err="1"/>
              <a:t>särskilt</a:t>
            </a:r>
            <a:r>
              <a:rPr lang="en" dirty="0"/>
              <a:t> bra för </a:t>
            </a:r>
            <a:r>
              <a:rPr lang="en" dirty="0" err="1"/>
              <a:t>gymnasiet</a:t>
            </a:r>
            <a:r>
              <a:rPr lang="en" dirty="0"/>
              <a: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42318a23b_0_1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d42318a23b_0_1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cd63ae6f07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cd63ae6f07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59125" y="489000"/>
            <a:ext cx="7625700" cy="7605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5200"/>
              <a:buNone/>
              <a:defRPr sz="5000" b="0">
                <a:latin typeface="Fira Sans Extra Condensed SemiBold"/>
                <a:ea typeface="Fira Sans Extra Condensed SemiBold"/>
                <a:cs typeface="Fira Sans Extra Condensed SemiBold"/>
                <a:sym typeface="Fira Sans Extra Condensed Semi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436013" y="1325700"/>
            <a:ext cx="6272100" cy="365700"/>
          </a:xfrm>
          <a:prstGeom prst="rect">
            <a:avLst/>
          </a:prstGeom>
        </p:spPr>
        <p:txBody>
          <a:bodyPr spcFirstLastPara="1" wrap="square" lIns="91425" tIns="91425" rIns="91425" bIns="91425" anchor="ctr" anchorCtr="0">
            <a:normAutofit/>
          </a:bodyPr>
          <a:lstStyle>
            <a:lvl1pPr lvl="0" algn="ctr">
              <a:lnSpc>
                <a:spcPct val="80000"/>
              </a:lnSpc>
              <a:spcBef>
                <a:spcPts val="0"/>
              </a:spcBef>
              <a:spcAft>
                <a:spcPts val="0"/>
              </a:spcAft>
              <a:buSzPts val="2800"/>
              <a:buNone/>
              <a:defRPr sz="20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
        <p:cNvGrpSpPr/>
        <p:nvPr/>
      </p:nvGrpSpPr>
      <p:grpSpPr>
        <a:xfrm>
          <a:off x="0" y="0"/>
          <a:ext cx="0" cy="0"/>
          <a:chOff x="0" y="0"/>
          <a:chExt cx="0" cy="0"/>
        </a:xfrm>
      </p:grpSpPr>
      <p:sp>
        <p:nvSpPr>
          <p:cNvPr id="33" name="Google Shape;3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4" name="Google Shape;3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457200" y="252804"/>
            <a:ext cx="8229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 name="Google Shape;38;p13"/>
          <p:cNvSpPr txBox="1">
            <a:spLocks noGrp="1"/>
          </p:cNvSpPr>
          <p:nvPr>
            <p:ph type="title" idx="2"/>
          </p:nvPr>
        </p:nvSpPr>
        <p:spPr>
          <a:xfrm>
            <a:off x="787800" y="2741242"/>
            <a:ext cx="1977900" cy="4779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None/>
              <a:defRPr b="0">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39" name="Google Shape;39;p13"/>
          <p:cNvSpPr txBox="1">
            <a:spLocks noGrp="1"/>
          </p:cNvSpPr>
          <p:nvPr>
            <p:ph type="title" idx="3"/>
          </p:nvPr>
        </p:nvSpPr>
        <p:spPr>
          <a:xfrm>
            <a:off x="3583050" y="2741242"/>
            <a:ext cx="1977900" cy="477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0" name="Google Shape;40;p13"/>
          <p:cNvSpPr txBox="1">
            <a:spLocks noGrp="1"/>
          </p:cNvSpPr>
          <p:nvPr>
            <p:ph type="title" idx="4"/>
          </p:nvPr>
        </p:nvSpPr>
        <p:spPr>
          <a:xfrm>
            <a:off x="6378288" y="2741242"/>
            <a:ext cx="1977900" cy="477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1" name="Google Shape;41;p13"/>
          <p:cNvSpPr txBox="1">
            <a:spLocks noGrp="1"/>
          </p:cNvSpPr>
          <p:nvPr>
            <p:ph type="subTitle" idx="1"/>
          </p:nvPr>
        </p:nvSpPr>
        <p:spPr>
          <a:xfrm>
            <a:off x="554700" y="3488525"/>
            <a:ext cx="2443800" cy="858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1800"/>
              <a:buNone/>
              <a:defRPr sz="1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3"/>
          <p:cNvSpPr txBox="1">
            <a:spLocks noGrp="1"/>
          </p:cNvSpPr>
          <p:nvPr>
            <p:ph type="subTitle" idx="5"/>
          </p:nvPr>
        </p:nvSpPr>
        <p:spPr>
          <a:xfrm>
            <a:off x="3350100" y="3488525"/>
            <a:ext cx="2443800" cy="85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p13"/>
          <p:cNvSpPr txBox="1">
            <a:spLocks noGrp="1"/>
          </p:cNvSpPr>
          <p:nvPr>
            <p:ph type="subTitle" idx="6"/>
          </p:nvPr>
        </p:nvSpPr>
        <p:spPr>
          <a:xfrm>
            <a:off x="6145625" y="3488525"/>
            <a:ext cx="2443800" cy="85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1">
  <p:cSld name="CUSTOM_1">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457200" y="252804"/>
            <a:ext cx="8229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 name="Google Shape;46;p14"/>
          <p:cNvSpPr txBox="1">
            <a:spLocks noGrp="1"/>
          </p:cNvSpPr>
          <p:nvPr>
            <p:ph type="title" idx="2"/>
          </p:nvPr>
        </p:nvSpPr>
        <p:spPr>
          <a:xfrm>
            <a:off x="554850" y="1741216"/>
            <a:ext cx="2443800" cy="36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164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7" name="Google Shape;47;p14"/>
          <p:cNvSpPr txBox="1">
            <a:spLocks noGrp="1"/>
          </p:cNvSpPr>
          <p:nvPr>
            <p:ph type="title" idx="3"/>
          </p:nvPr>
        </p:nvSpPr>
        <p:spPr>
          <a:xfrm>
            <a:off x="3350104" y="1741216"/>
            <a:ext cx="2443800" cy="36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164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 name="Google Shape;48;p14"/>
          <p:cNvSpPr txBox="1">
            <a:spLocks noGrp="1"/>
          </p:cNvSpPr>
          <p:nvPr>
            <p:ph type="title" idx="4"/>
          </p:nvPr>
        </p:nvSpPr>
        <p:spPr>
          <a:xfrm>
            <a:off x="6145346" y="1741216"/>
            <a:ext cx="2443800" cy="36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164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9" name="Google Shape;49;p14"/>
          <p:cNvSpPr txBox="1">
            <a:spLocks noGrp="1"/>
          </p:cNvSpPr>
          <p:nvPr>
            <p:ph type="subTitle" idx="1"/>
          </p:nvPr>
        </p:nvSpPr>
        <p:spPr>
          <a:xfrm>
            <a:off x="554700" y="2026666"/>
            <a:ext cx="2443800" cy="6333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14"/>
          <p:cNvSpPr txBox="1">
            <a:spLocks noGrp="1"/>
          </p:cNvSpPr>
          <p:nvPr>
            <p:ph type="subTitle" idx="5"/>
          </p:nvPr>
        </p:nvSpPr>
        <p:spPr>
          <a:xfrm>
            <a:off x="3350100" y="2026666"/>
            <a:ext cx="2443800" cy="6333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14"/>
          <p:cNvSpPr txBox="1">
            <a:spLocks noGrp="1"/>
          </p:cNvSpPr>
          <p:nvPr>
            <p:ph type="subTitle" idx="6"/>
          </p:nvPr>
        </p:nvSpPr>
        <p:spPr>
          <a:xfrm>
            <a:off x="6145625" y="2026666"/>
            <a:ext cx="2443800" cy="6333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 name="Google Shape;52;p14"/>
          <p:cNvSpPr txBox="1">
            <a:spLocks noGrp="1"/>
          </p:cNvSpPr>
          <p:nvPr>
            <p:ph type="title" idx="7"/>
          </p:nvPr>
        </p:nvSpPr>
        <p:spPr>
          <a:xfrm>
            <a:off x="554850" y="3812566"/>
            <a:ext cx="2443800" cy="36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164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3" name="Google Shape;53;p14"/>
          <p:cNvSpPr txBox="1">
            <a:spLocks noGrp="1"/>
          </p:cNvSpPr>
          <p:nvPr>
            <p:ph type="title" idx="8"/>
          </p:nvPr>
        </p:nvSpPr>
        <p:spPr>
          <a:xfrm>
            <a:off x="3350104" y="3812566"/>
            <a:ext cx="2443800" cy="36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164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 name="Google Shape;54;p14"/>
          <p:cNvSpPr txBox="1">
            <a:spLocks noGrp="1"/>
          </p:cNvSpPr>
          <p:nvPr>
            <p:ph type="title" idx="9"/>
          </p:nvPr>
        </p:nvSpPr>
        <p:spPr>
          <a:xfrm>
            <a:off x="6145346" y="3812566"/>
            <a:ext cx="2443800" cy="36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164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 name="Google Shape;55;p14"/>
          <p:cNvSpPr txBox="1">
            <a:spLocks noGrp="1"/>
          </p:cNvSpPr>
          <p:nvPr>
            <p:ph type="subTitle" idx="13"/>
          </p:nvPr>
        </p:nvSpPr>
        <p:spPr>
          <a:xfrm>
            <a:off x="554700" y="4098166"/>
            <a:ext cx="2443800" cy="6333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 name="Google Shape;56;p14"/>
          <p:cNvSpPr txBox="1">
            <a:spLocks noGrp="1"/>
          </p:cNvSpPr>
          <p:nvPr>
            <p:ph type="subTitle" idx="14"/>
          </p:nvPr>
        </p:nvSpPr>
        <p:spPr>
          <a:xfrm>
            <a:off x="3350100" y="4098166"/>
            <a:ext cx="2443800" cy="6333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4"/>
          <p:cNvSpPr txBox="1">
            <a:spLocks noGrp="1"/>
          </p:cNvSpPr>
          <p:nvPr>
            <p:ph type="subTitle" idx="15"/>
          </p:nvPr>
        </p:nvSpPr>
        <p:spPr>
          <a:xfrm>
            <a:off x="6145625" y="4098166"/>
            <a:ext cx="2443800" cy="6333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2">
  <p:cSld name="CUSTOM_3">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52804"/>
            <a:ext cx="8229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 name="Google Shape;60;p15"/>
          <p:cNvSpPr txBox="1">
            <a:spLocks noGrp="1"/>
          </p:cNvSpPr>
          <p:nvPr>
            <p:ph type="title" idx="2"/>
          </p:nvPr>
        </p:nvSpPr>
        <p:spPr>
          <a:xfrm>
            <a:off x="652012" y="1750263"/>
            <a:ext cx="2443800" cy="3618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sz="160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61" name="Google Shape;61;p15"/>
          <p:cNvSpPr txBox="1">
            <a:spLocks noGrp="1"/>
          </p:cNvSpPr>
          <p:nvPr>
            <p:ph type="title" idx="3"/>
          </p:nvPr>
        </p:nvSpPr>
        <p:spPr>
          <a:xfrm>
            <a:off x="3447412" y="1750263"/>
            <a:ext cx="2443800" cy="3618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sz="160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62" name="Google Shape;62;p15"/>
          <p:cNvSpPr txBox="1">
            <a:spLocks noGrp="1"/>
          </p:cNvSpPr>
          <p:nvPr>
            <p:ph type="title" idx="4"/>
          </p:nvPr>
        </p:nvSpPr>
        <p:spPr>
          <a:xfrm>
            <a:off x="6242658" y="1750263"/>
            <a:ext cx="2443800" cy="3618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sz="160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63" name="Google Shape;63;p15"/>
          <p:cNvSpPr txBox="1">
            <a:spLocks noGrp="1"/>
          </p:cNvSpPr>
          <p:nvPr>
            <p:ph type="subTitle" idx="1"/>
          </p:nvPr>
        </p:nvSpPr>
        <p:spPr>
          <a:xfrm>
            <a:off x="652012" y="2062977"/>
            <a:ext cx="2443800" cy="5571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 name="Google Shape;64;p15"/>
          <p:cNvSpPr txBox="1">
            <a:spLocks noGrp="1"/>
          </p:cNvSpPr>
          <p:nvPr>
            <p:ph type="subTitle" idx="5"/>
          </p:nvPr>
        </p:nvSpPr>
        <p:spPr>
          <a:xfrm>
            <a:off x="3447413" y="2062977"/>
            <a:ext cx="2443800" cy="5571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 name="Google Shape;65;p15"/>
          <p:cNvSpPr txBox="1">
            <a:spLocks noGrp="1"/>
          </p:cNvSpPr>
          <p:nvPr>
            <p:ph type="subTitle" idx="6"/>
          </p:nvPr>
        </p:nvSpPr>
        <p:spPr>
          <a:xfrm>
            <a:off x="6242661" y="2062977"/>
            <a:ext cx="2443800" cy="5571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 name="Google Shape;66;p15"/>
          <p:cNvSpPr txBox="1">
            <a:spLocks noGrp="1"/>
          </p:cNvSpPr>
          <p:nvPr>
            <p:ph type="title" idx="7"/>
          </p:nvPr>
        </p:nvSpPr>
        <p:spPr>
          <a:xfrm>
            <a:off x="652012" y="3861763"/>
            <a:ext cx="2443800" cy="3618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sz="160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67" name="Google Shape;67;p15"/>
          <p:cNvSpPr txBox="1">
            <a:spLocks noGrp="1"/>
          </p:cNvSpPr>
          <p:nvPr>
            <p:ph type="title" idx="8"/>
          </p:nvPr>
        </p:nvSpPr>
        <p:spPr>
          <a:xfrm>
            <a:off x="3447412" y="3861763"/>
            <a:ext cx="2443800" cy="3618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sz="160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68" name="Google Shape;68;p15"/>
          <p:cNvSpPr txBox="1">
            <a:spLocks noGrp="1"/>
          </p:cNvSpPr>
          <p:nvPr>
            <p:ph type="title" idx="9"/>
          </p:nvPr>
        </p:nvSpPr>
        <p:spPr>
          <a:xfrm>
            <a:off x="6242658" y="3861763"/>
            <a:ext cx="2443800" cy="3618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sz="160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69" name="Google Shape;69;p15"/>
          <p:cNvSpPr txBox="1">
            <a:spLocks noGrp="1"/>
          </p:cNvSpPr>
          <p:nvPr>
            <p:ph type="subTitle" idx="13"/>
          </p:nvPr>
        </p:nvSpPr>
        <p:spPr>
          <a:xfrm>
            <a:off x="652012" y="4174477"/>
            <a:ext cx="2443800" cy="5571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 name="Google Shape;70;p15"/>
          <p:cNvSpPr txBox="1">
            <a:spLocks noGrp="1"/>
          </p:cNvSpPr>
          <p:nvPr>
            <p:ph type="subTitle" idx="14"/>
          </p:nvPr>
        </p:nvSpPr>
        <p:spPr>
          <a:xfrm>
            <a:off x="3447413" y="4174477"/>
            <a:ext cx="2443800" cy="5571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 name="Google Shape;71;p15"/>
          <p:cNvSpPr txBox="1">
            <a:spLocks noGrp="1"/>
          </p:cNvSpPr>
          <p:nvPr>
            <p:ph type="subTitle" idx="15"/>
          </p:nvPr>
        </p:nvSpPr>
        <p:spPr>
          <a:xfrm>
            <a:off x="6242661" y="4174477"/>
            <a:ext cx="2443800" cy="5571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 name="Google Shape;72;p15"/>
          <p:cNvSpPr txBox="1">
            <a:spLocks noGrp="1"/>
          </p:cNvSpPr>
          <p:nvPr>
            <p:ph type="title" idx="16" hasCustomPrompt="1"/>
          </p:nvPr>
        </p:nvSpPr>
        <p:spPr>
          <a:xfrm>
            <a:off x="637987" y="1289888"/>
            <a:ext cx="619200" cy="2985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73" name="Google Shape;73;p15"/>
          <p:cNvSpPr txBox="1">
            <a:spLocks noGrp="1"/>
          </p:cNvSpPr>
          <p:nvPr>
            <p:ph type="title" idx="17" hasCustomPrompt="1"/>
          </p:nvPr>
        </p:nvSpPr>
        <p:spPr>
          <a:xfrm>
            <a:off x="3438300" y="1289888"/>
            <a:ext cx="619200" cy="2985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74" name="Google Shape;74;p15"/>
          <p:cNvSpPr txBox="1">
            <a:spLocks noGrp="1"/>
          </p:cNvSpPr>
          <p:nvPr>
            <p:ph type="title" idx="18" hasCustomPrompt="1"/>
          </p:nvPr>
        </p:nvSpPr>
        <p:spPr>
          <a:xfrm>
            <a:off x="6255262" y="1289888"/>
            <a:ext cx="619200" cy="2985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75" name="Google Shape;75;p15"/>
          <p:cNvSpPr txBox="1">
            <a:spLocks noGrp="1"/>
          </p:cNvSpPr>
          <p:nvPr>
            <p:ph type="title" idx="19" hasCustomPrompt="1"/>
          </p:nvPr>
        </p:nvSpPr>
        <p:spPr>
          <a:xfrm>
            <a:off x="637987" y="3401413"/>
            <a:ext cx="619200" cy="2985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76" name="Google Shape;76;p15"/>
          <p:cNvSpPr txBox="1">
            <a:spLocks noGrp="1"/>
          </p:cNvSpPr>
          <p:nvPr>
            <p:ph type="title" idx="20" hasCustomPrompt="1"/>
          </p:nvPr>
        </p:nvSpPr>
        <p:spPr>
          <a:xfrm>
            <a:off x="3438300" y="3401413"/>
            <a:ext cx="619200" cy="2985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77" name="Google Shape;77;p15"/>
          <p:cNvSpPr txBox="1">
            <a:spLocks noGrp="1"/>
          </p:cNvSpPr>
          <p:nvPr>
            <p:ph type="title" idx="21" hasCustomPrompt="1"/>
          </p:nvPr>
        </p:nvSpPr>
        <p:spPr>
          <a:xfrm>
            <a:off x="6255262" y="3401413"/>
            <a:ext cx="619200" cy="2985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eight columns">
  <p:cSld name="CUSTOM_2">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457200" y="252804"/>
            <a:ext cx="8229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 name="Google Shape;80;p16"/>
          <p:cNvSpPr txBox="1">
            <a:spLocks noGrp="1"/>
          </p:cNvSpPr>
          <p:nvPr>
            <p:ph type="title" idx="2"/>
          </p:nvPr>
        </p:nvSpPr>
        <p:spPr>
          <a:xfrm>
            <a:off x="1323420" y="1190825"/>
            <a:ext cx="2912100" cy="3168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sz="160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81" name="Google Shape;81;p16"/>
          <p:cNvSpPr txBox="1">
            <a:spLocks noGrp="1"/>
          </p:cNvSpPr>
          <p:nvPr>
            <p:ph type="title" idx="3"/>
          </p:nvPr>
        </p:nvSpPr>
        <p:spPr>
          <a:xfrm>
            <a:off x="1323425" y="2077954"/>
            <a:ext cx="2912100" cy="3168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sz="160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82" name="Google Shape;82;p16"/>
          <p:cNvSpPr txBox="1">
            <a:spLocks noGrp="1"/>
          </p:cNvSpPr>
          <p:nvPr>
            <p:ph type="title" idx="4"/>
          </p:nvPr>
        </p:nvSpPr>
        <p:spPr>
          <a:xfrm>
            <a:off x="5552726" y="1190825"/>
            <a:ext cx="2911500" cy="3168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sz="160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83" name="Google Shape;83;p16"/>
          <p:cNvSpPr txBox="1">
            <a:spLocks noGrp="1"/>
          </p:cNvSpPr>
          <p:nvPr>
            <p:ph type="subTitle" idx="1"/>
          </p:nvPr>
        </p:nvSpPr>
        <p:spPr>
          <a:xfrm>
            <a:off x="1323241" y="1515517"/>
            <a:ext cx="2912100" cy="5544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6"/>
          <p:cNvSpPr txBox="1">
            <a:spLocks noGrp="1"/>
          </p:cNvSpPr>
          <p:nvPr>
            <p:ph type="subTitle" idx="5"/>
          </p:nvPr>
        </p:nvSpPr>
        <p:spPr>
          <a:xfrm>
            <a:off x="1323420" y="2402646"/>
            <a:ext cx="2912100" cy="5544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16"/>
          <p:cNvSpPr txBox="1">
            <a:spLocks noGrp="1"/>
          </p:cNvSpPr>
          <p:nvPr>
            <p:ph type="subTitle" idx="6"/>
          </p:nvPr>
        </p:nvSpPr>
        <p:spPr>
          <a:xfrm>
            <a:off x="5553058" y="1515535"/>
            <a:ext cx="2911500" cy="5544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16"/>
          <p:cNvSpPr txBox="1">
            <a:spLocks noGrp="1"/>
          </p:cNvSpPr>
          <p:nvPr>
            <p:ph type="title" idx="7"/>
          </p:nvPr>
        </p:nvSpPr>
        <p:spPr>
          <a:xfrm>
            <a:off x="1323420" y="3852213"/>
            <a:ext cx="2912100" cy="3168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sz="160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87" name="Google Shape;87;p16"/>
          <p:cNvSpPr txBox="1">
            <a:spLocks noGrp="1"/>
          </p:cNvSpPr>
          <p:nvPr>
            <p:ph type="title" idx="8"/>
          </p:nvPr>
        </p:nvSpPr>
        <p:spPr>
          <a:xfrm>
            <a:off x="5553064" y="2078005"/>
            <a:ext cx="2911500" cy="3168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sz="160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88" name="Google Shape;88;p16"/>
          <p:cNvSpPr txBox="1">
            <a:spLocks noGrp="1"/>
          </p:cNvSpPr>
          <p:nvPr>
            <p:ph type="title" idx="9"/>
          </p:nvPr>
        </p:nvSpPr>
        <p:spPr>
          <a:xfrm>
            <a:off x="5552563" y="3852366"/>
            <a:ext cx="2911500" cy="3168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sz="160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89" name="Google Shape;89;p16"/>
          <p:cNvSpPr txBox="1">
            <a:spLocks noGrp="1"/>
          </p:cNvSpPr>
          <p:nvPr>
            <p:ph type="subTitle" idx="13"/>
          </p:nvPr>
        </p:nvSpPr>
        <p:spPr>
          <a:xfrm>
            <a:off x="1323241" y="4176904"/>
            <a:ext cx="2912100" cy="5544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 name="Google Shape;90;p16"/>
          <p:cNvSpPr txBox="1">
            <a:spLocks noGrp="1"/>
          </p:cNvSpPr>
          <p:nvPr>
            <p:ph type="subTitle" idx="14"/>
          </p:nvPr>
        </p:nvSpPr>
        <p:spPr>
          <a:xfrm>
            <a:off x="5553058" y="2402715"/>
            <a:ext cx="2911500" cy="5544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 name="Google Shape;91;p16"/>
          <p:cNvSpPr txBox="1">
            <a:spLocks noGrp="1"/>
          </p:cNvSpPr>
          <p:nvPr>
            <p:ph type="subTitle" idx="15"/>
          </p:nvPr>
        </p:nvSpPr>
        <p:spPr>
          <a:xfrm>
            <a:off x="5552895" y="4177076"/>
            <a:ext cx="2911500" cy="5544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6"/>
          <p:cNvSpPr txBox="1">
            <a:spLocks noGrp="1"/>
          </p:cNvSpPr>
          <p:nvPr>
            <p:ph type="title" idx="16"/>
          </p:nvPr>
        </p:nvSpPr>
        <p:spPr>
          <a:xfrm>
            <a:off x="1323088" y="2965084"/>
            <a:ext cx="2912100" cy="3168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sz="160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93" name="Google Shape;93;p16"/>
          <p:cNvSpPr txBox="1">
            <a:spLocks noGrp="1"/>
          </p:cNvSpPr>
          <p:nvPr>
            <p:ph type="subTitle" idx="17"/>
          </p:nvPr>
        </p:nvSpPr>
        <p:spPr>
          <a:xfrm>
            <a:off x="1323420" y="3289775"/>
            <a:ext cx="2912100" cy="5544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6"/>
          <p:cNvSpPr txBox="1">
            <a:spLocks noGrp="1"/>
          </p:cNvSpPr>
          <p:nvPr>
            <p:ph type="title" idx="18"/>
          </p:nvPr>
        </p:nvSpPr>
        <p:spPr>
          <a:xfrm>
            <a:off x="5552890" y="2965186"/>
            <a:ext cx="2911500" cy="3168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sz="1600"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95" name="Google Shape;95;p16"/>
          <p:cNvSpPr txBox="1">
            <a:spLocks noGrp="1"/>
          </p:cNvSpPr>
          <p:nvPr>
            <p:ph type="subTitle" idx="19"/>
          </p:nvPr>
        </p:nvSpPr>
        <p:spPr>
          <a:xfrm>
            <a:off x="5553222" y="3289896"/>
            <a:ext cx="2911500" cy="5544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8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57200" y="252804"/>
            <a:ext cx="8229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2pPr>
            <a:lvl3pPr lvl="2" rtl="0">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3pPr>
            <a:lvl4pPr lvl="3" rtl="0">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4pPr>
            <a:lvl5pPr lvl="4" rtl="0">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5pPr>
            <a:lvl6pPr lvl="5" rtl="0">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6pPr>
            <a:lvl7pPr lvl="6" rtl="0">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7pPr>
            <a:lvl8pPr lvl="7" rtl="0">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8pPr>
            <a:lvl9pPr lvl="8" rtl="0">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9pPr>
          </a:lstStyle>
          <a:p>
            <a:endParaRPr/>
          </a:p>
        </p:txBody>
      </p:sp>
      <p:sp>
        <p:nvSpPr>
          <p:cNvPr id="18" name="Google Shape;18;p5"/>
          <p:cNvSpPr txBox="1">
            <a:spLocks noGrp="1"/>
          </p:cNvSpPr>
          <p:nvPr>
            <p:ph type="subTitle" idx="1"/>
          </p:nvPr>
        </p:nvSpPr>
        <p:spPr>
          <a:xfrm>
            <a:off x="5744647" y="1382074"/>
            <a:ext cx="2752500" cy="10593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 name="Google Shape;19;p5"/>
          <p:cNvSpPr txBox="1">
            <a:spLocks noGrp="1"/>
          </p:cNvSpPr>
          <p:nvPr>
            <p:ph type="subTitle" idx="2"/>
          </p:nvPr>
        </p:nvSpPr>
        <p:spPr>
          <a:xfrm>
            <a:off x="645472" y="3291824"/>
            <a:ext cx="2752500" cy="10593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57200" y="252804"/>
            <a:ext cx="8229600" cy="5727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SzPts val="2800"/>
              <a:buFont typeface="Fira Sans Extra Condensed SemiBold"/>
              <a:buNone/>
              <a:defRPr b="0">
                <a:latin typeface="Fira Sans Extra Condensed SemiBold"/>
                <a:ea typeface="Fira Sans Extra Condensed SemiBold"/>
                <a:cs typeface="Fira Sans Extra Condensed SemiBold"/>
                <a:sym typeface="Fira Sans Extra Condensed SemiBol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4" name="Google Shape;2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9" name="Google Shape;2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
        <p:cNvGrpSpPr/>
        <p:nvPr/>
      </p:nvGrpSpPr>
      <p:grpSpPr>
        <a:xfrm>
          <a:off x="0" y="0"/>
          <a:ext cx="0" cy="0"/>
          <a:chOff x="0" y="0"/>
          <a:chExt cx="0" cy="0"/>
        </a:xfrm>
      </p:grpSpPr>
      <p:sp>
        <p:nvSpPr>
          <p:cNvPr id="31" name="Google Shape;31;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hyperlink" Target="https://youtu.be/h-opCEevc4Y"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jpg"/><Relationship Id="rId4" Type="http://schemas.openxmlformats.org/officeDocument/2006/relationships/hyperlink" Target="http://www.youtube.com/watch?v=h-opCEevc4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99"/>
        <p:cNvGrpSpPr/>
        <p:nvPr/>
      </p:nvGrpSpPr>
      <p:grpSpPr>
        <a:xfrm>
          <a:off x="0" y="0"/>
          <a:ext cx="0" cy="0"/>
          <a:chOff x="0" y="0"/>
          <a:chExt cx="0" cy="0"/>
        </a:xfrm>
      </p:grpSpPr>
      <p:sp>
        <p:nvSpPr>
          <p:cNvPr id="100" name="Google Shape;100;p17"/>
          <p:cNvSpPr txBox="1">
            <a:spLocks noGrp="1"/>
          </p:cNvSpPr>
          <p:nvPr>
            <p:ph type="ctrTitle"/>
          </p:nvPr>
        </p:nvSpPr>
        <p:spPr>
          <a:xfrm>
            <a:off x="588325" y="621000"/>
            <a:ext cx="7805400" cy="76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latin typeface="Special Elite"/>
                <a:ea typeface="Special Elite"/>
                <a:cs typeface="Special Elite"/>
                <a:sym typeface="Special Elite"/>
              </a:rPr>
              <a:t>Mens-allt du vill veta</a:t>
            </a:r>
            <a:endParaRPr sz="4400" b="1" dirty="0">
              <a:latin typeface="Special Elite"/>
              <a:ea typeface="Special Elite"/>
              <a:cs typeface="Special Elite"/>
              <a:sym typeface="Special Elite"/>
            </a:endParaRPr>
          </a:p>
        </p:txBody>
      </p:sp>
      <p:pic>
        <p:nvPicPr>
          <p:cNvPr id="101" name="Google Shape;101;p17"/>
          <p:cNvPicPr preferRelativeResize="0"/>
          <p:nvPr/>
        </p:nvPicPr>
        <p:blipFill>
          <a:blip r:embed="rId3">
            <a:alphaModFix/>
          </a:blip>
          <a:stretch>
            <a:fillRect/>
          </a:stretch>
        </p:blipFill>
        <p:spPr>
          <a:xfrm>
            <a:off x="2487602" y="1449675"/>
            <a:ext cx="4006851" cy="3693825"/>
          </a:xfrm>
          <a:prstGeom prst="rect">
            <a:avLst/>
          </a:prstGeom>
          <a:noFill/>
          <a:ln>
            <a:noFill/>
          </a:ln>
        </p:spPr>
      </p:pic>
      <p:pic>
        <p:nvPicPr>
          <p:cNvPr id="102" name="Google Shape;102;p17"/>
          <p:cNvPicPr preferRelativeResize="0"/>
          <p:nvPr/>
        </p:nvPicPr>
        <p:blipFill>
          <a:blip r:embed="rId4">
            <a:alphaModFix/>
          </a:blip>
          <a:stretch>
            <a:fillRect/>
          </a:stretch>
        </p:blipFill>
        <p:spPr>
          <a:xfrm>
            <a:off x="7994552" y="3240775"/>
            <a:ext cx="895399" cy="1902724"/>
          </a:xfrm>
          <a:prstGeom prst="rect">
            <a:avLst/>
          </a:prstGeom>
          <a:noFill/>
          <a:ln>
            <a:noFill/>
          </a:ln>
        </p:spPr>
      </p:pic>
      <p:sp>
        <p:nvSpPr>
          <p:cNvPr id="103" name="Google Shape;103;p17"/>
          <p:cNvSpPr txBox="1"/>
          <p:nvPr/>
        </p:nvSpPr>
        <p:spPr>
          <a:xfrm>
            <a:off x="8565700" y="4296375"/>
            <a:ext cx="11700" cy="22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latin typeface="Roboto"/>
              <a:ea typeface="Roboto"/>
              <a:cs typeface="Roboto"/>
              <a:sym typeface="Roboto"/>
            </a:endParaRPr>
          </a:p>
        </p:txBody>
      </p:sp>
      <p:pic>
        <p:nvPicPr>
          <p:cNvPr id="104" name="Google Shape;104;p17"/>
          <p:cNvPicPr preferRelativeResize="0"/>
          <p:nvPr/>
        </p:nvPicPr>
        <p:blipFill>
          <a:blip r:embed="rId5">
            <a:alphaModFix/>
          </a:blip>
          <a:stretch>
            <a:fillRect/>
          </a:stretch>
        </p:blipFill>
        <p:spPr>
          <a:xfrm>
            <a:off x="588325" y="1241074"/>
            <a:ext cx="1103833" cy="760500"/>
          </a:xfrm>
          <a:prstGeom prst="rect">
            <a:avLst/>
          </a:prstGeom>
          <a:noFill/>
          <a:ln>
            <a:noFill/>
          </a:ln>
        </p:spPr>
      </p:pic>
      <p:pic>
        <p:nvPicPr>
          <p:cNvPr id="105" name="Google Shape;105;p17"/>
          <p:cNvPicPr preferRelativeResize="0"/>
          <p:nvPr/>
        </p:nvPicPr>
        <p:blipFill>
          <a:blip r:embed="rId6">
            <a:alphaModFix/>
          </a:blip>
          <a:stretch>
            <a:fillRect/>
          </a:stretch>
        </p:blipFill>
        <p:spPr>
          <a:xfrm>
            <a:off x="43221" y="2795875"/>
            <a:ext cx="2025930" cy="2347625"/>
          </a:xfrm>
          <a:prstGeom prst="rect">
            <a:avLst/>
          </a:prstGeom>
          <a:noFill/>
          <a:ln>
            <a:noFill/>
          </a:ln>
        </p:spPr>
      </p:pic>
      <p:pic>
        <p:nvPicPr>
          <p:cNvPr id="106" name="Google Shape;106;p17"/>
          <p:cNvPicPr preferRelativeResize="0"/>
          <p:nvPr/>
        </p:nvPicPr>
        <p:blipFill>
          <a:blip r:embed="rId7">
            <a:alphaModFix/>
          </a:blip>
          <a:stretch>
            <a:fillRect/>
          </a:stretch>
        </p:blipFill>
        <p:spPr>
          <a:xfrm>
            <a:off x="6103175" y="181601"/>
            <a:ext cx="750257" cy="760498"/>
          </a:xfrm>
          <a:prstGeom prst="rect">
            <a:avLst/>
          </a:prstGeom>
          <a:noFill/>
          <a:ln>
            <a:noFill/>
          </a:ln>
        </p:spPr>
      </p:pic>
      <p:pic>
        <p:nvPicPr>
          <p:cNvPr id="107" name="Google Shape;107;p17"/>
          <p:cNvPicPr preferRelativeResize="0"/>
          <p:nvPr/>
        </p:nvPicPr>
        <p:blipFill>
          <a:blip r:embed="rId8">
            <a:alphaModFix/>
          </a:blip>
          <a:stretch>
            <a:fillRect/>
          </a:stretch>
        </p:blipFill>
        <p:spPr>
          <a:xfrm>
            <a:off x="6912904" y="1381500"/>
            <a:ext cx="1256572" cy="17726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234"/>
        <p:cNvGrpSpPr/>
        <p:nvPr/>
      </p:nvGrpSpPr>
      <p:grpSpPr>
        <a:xfrm>
          <a:off x="0" y="0"/>
          <a:ext cx="0" cy="0"/>
          <a:chOff x="0" y="0"/>
          <a:chExt cx="0" cy="0"/>
        </a:xfrm>
      </p:grpSpPr>
      <p:sp>
        <p:nvSpPr>
          <p:cNvPr id="235" name="Google Shape;235;p26"/>
          <p:cNvSpPr/>
          <p:nvPr/>
        </p:nvSpPr>
        <p:spPr>
          <a:xfrm>
            <a:off x="1844413" y="217275"/>
            <a:ext cx="5455173" cy="1069533"/>
          </a:xfrm>
          <a:custGeom>
            <a:avLst/>
            <a:gdLst/>
            <a:ahLst/>
            <a:cxnLst/>
            <a:rect l="l" t="t" r="r" b="b"/>
            <a:pathLst>
              <a:path w="15931" h="13099" extrusionOk="0">
                <a:moveTo>
                  <a:pt x="6129" y="0"/>
                </a:moveTo>
                <a:cubicBezTo>
                  <a:pt x="640" y="0"/>
                  <a:pt x="443" y="954"/>
                  <a:pt x="222" y="1638"/>
                </a:cubicBezTo>
                <a:cubicBezTo>
                  <a:pt x="0" y="2322"/>
                  <a:pt x="375" y="10869"/>
                  <a:pt x="638" y="11551"/>
                </a:cubicBezTo>
                <a:cubicBezTo>
                  <a:pt x="901" y="12232"/>
                  <a:pt x="1450" y="12853"/>
                  <a:pt x="2186" y="13030"/>
                </a:cubicBezTo>
                <a:cubicBezTo>
                  <a:pt x="2440" y="13092"/>
                  <a:pt x="2703" y="13099"/>
                  <a:pt x="2966" y="13099"/>
                </a:cubicBezTo>
                <a:cubicBezTo>
                  <a:pt x="2999" y="13099"/>
                  <a:pt x="3032" y="13099"/>
                  <a:pt x="3066" y="13099"/>
                </a:cubicBezTo>
                <a:cubicBezTo>
                  <a:pt x="6629" y="13083"/>
                  <a:pt x="10188" y="12934"/>
                  <a:pt x="13743" y="12651"/>
                </a:cubicBezTo>
                <a:cubicBezTo>
                  <a:pt x="14412" y="12598"/>
                  <a:pt x="15159" y="12501"/>
                  <a:pt x="15574" y="11997"/>
                </a:cubicBezTo>
                <a:cubicBezTo>
                  <a:pt x="15917" y="11580"/>
                  <a:pt x="15930" y="11005"/>
                  <a:pt x="15929" y="10475"/>
                </a:cubicBezTo>
                <a:cubicBezTo>
                  <a:pt x="15924" y="8512"/>
                  <a:pt x="15918" y="6549"/>
                  <a:pt x="15914" y="4587"/>
                </a:cubicBezTo>
                <a:cubicBezTo>
                  <a:pt x="15911" y="3837"/>
                  <a:pt x="15908" y="3078"/>
                  <a:pt x="15707" y="2353"/>
                </a:cubicBezTo>
                <a:cubicBezTo>
                  <a:pt x="15507" y="1628"/>
                  <a:pt x="15083" y="932"/>
                  <a:pt x="14412" y="546"/>
                </a:cubicBezTo>
                <a:cubicBezTo>
                  <a:pt x="13751" y="166"/>
                  <a:pt x="12943" y="130"/>
                  <a:pt x="12175" y="106"/>
                </a:cubicBezTo>
                <a:cubicBezTo>
                  <a:pt x="10160" y="47"/>
                  <a:pt x="8144" y="0"/>
                  <a:pt x="612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182875" tIns="0" rIns="182875" bIns="0" anchor="ctr" anchorCtr="0">
            <a:noAutofit/>
          </a:bodyPr>
          <a:lstStyle/>
          <a:p>
            <a:pPr marL="0" lvl="0" indent="0" algn="ctr" rtl="0">
              <a:spcBef>
                <a:spcPts val="0"/>
              </a:spcBef>
              <a:spcAft>
                <a:spcPts val="0"/>
              </a:spcAft>
              <a:buClr>
                <a:schemeClr val="dk1"/>
              </a:buClr>
              <a:buSzPts val="1100"/>
              <a:buFont typeface="Arial"/>
              <a:buNone/>
            </a:pPr>
            <a:r>
              <a:rPr lang="en" sz="3000">
                <a:solidFill>
                  <a:schemeClr val="dk1"/>
                </a:solidFill>
                <a:highlight>
                  <a:schemeClr val="accent6"/>
                </a:highlight>
                <a:latin typeface="Special Elite"/>
                <a:ea typeface="Special Elite"/>
                <a:cs typeface="Special Elite"/>
                <a:sym typeface="Special Elite"/>
              </a:rPr>
              <a:t>Hur kan du stötta någon </a:t>
            </a:r>
            <a:endParaRPr sz="3000">
              <a:solidFill>
                <a:schemeClr val="dk1"/>
              </a:solidFill>
              <a:highlight>
                <a:schemeClr val="accent6"/>
              </a:highlight>
              <a:latin typeface="Special Elite"/>
              <a:ea typeface="Special Elite"/>
              <a:cs typeface="Special Elite"/>
              <a:sym typeface="Special Elite"/>
            </a:endParaRPr>
          </a:p>
          <a:p>
            <a:pPr marL="0" lvl="0" indent="0" algn="ctr" rtl="0">
              <a:spcBef>
                <a:spcPts val="0"/>
              </a:spcBef>
              <a:spcAft>
                <a:spcPts val="0"/>
              </a:spcAft>
              <a:buClr>
                <a:schemeClr val="dk1"/>
              </a:buClr>
              <a:buSzPts val="1100"/>
              <a:buFont typeface="Arial"/>
              <a:buNone/>
            </a:pPr>
            <a:r>
              <a:rPr lang="en" sz="3000">
                <a:solidFill>
                  <a:schemeClr val="dk1"/>
                </a:solidFill>
                <a:highlight>
                  <a:schemeClr val="accent6"/>
                </a:highlight>
                <a:latin typeface="Special Elite"/>
                <a:ea typeface="Special Elite"/>
                <a:cs typeface="Special Elite"/>
                <a:sym typeface="Special Elite"/>
              </a:rPr>
              <a:t>som har mens?</a:t>
            </a:r>
            <a:endParaRPr>
              <a:highlight>
                <a:schemeClr val="accent6"/>
              </a:highlight>
              <a:latin typeface="Special Elite"/>
              <a:ea typeface="Special Elite"/>
              <a:cs typeface="Special Elite"/>
              <a:sym typeface="Special Elite"/>
            </a:endParaRPr>
          </a:p>
        </p:txBody>
      </p:sp>
      <p:sp>
        <p:nvSpPr>
          <p:cNvPr id="236" name="Google Shape;236;p26"/>
          <p:cNvSpPr txBox="1">
            <a:spLocks noGrp="1"/>
          </p:cNvSpPr>
          <p:nvPr>
            <p:ph type="title"/>
          </p:nvPr>
        </p:nvSpPr>
        <p:spPr>
          <a:xfrm>
            <a:off x="633475" y="1477050"/>
            <a:ext cx="8096100" cy="7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latin typeface="Special Elite"/>
                <a:ea typeface="Special Elite"/>
                <a:cs typeface="Special Elite"/>
                <a:sym typeface="Special Elite"/>
              </a:rPr>
              <a:t>Som du alltid ska göra för någon du bryr dig om: visa omtanke och omsorg.</a:t>
            </a:r>
            <a:endParaRPr sz="1500" dirty="0">
              <a:latin typeface="Special Elite"/>
              <a:ea typeface="Special Elite"/>
              <a:cs typeface="Special Elite"/>
              <a:sym typeface="Special Elite"/>
            </a:endParaRPr>
          </a:p>
          <a:p>
            <a:pPr marL="0" lvl="0" indent="0" algn="l" rtl="0">
              <a:spcBef>
                <a:spcPts val="0"/>
              </a:spcBef>
              <a:spcAft>
                <a:spcPts val="0"/>
              </a:spcAft>
              <a:buNone/>
            </a:pPr>
            <a:endParaRPr sz="1500" dirty="0">
              <a:latin typeface="Special Elite"/>
              <a:ea typeface="Special Elite"/>
              <a:cs typeface="Special Elite"/>
              <a:sym typeface="Special Elite"/>
            </a:endParaRPr>
          </a:p>
          <a:p>
            <a:pPr marL="0" lvl="0" indent="0" algn="l" rtl="0">
              <a:spcBef>
                <a:spcPts val="0"/>
              </a:spcBef>
              <a:spcAft>
                <a:spcPts val="0"/>
              </a:spcAft>
              <a:buNone/>
            </a:pPr>
            <a:r>
              <a:rPr lang="en" sz="1500" dirty="0">
                <a:latin typeface="Special Elite"/>
                <a:ea typeface="Special Elite"/>
                <a:cs typeface="Special Elite"/>
                <a:sym typeface="Special Elite"/>
              </a:rPr>
              <a:t>Har någon ont? - Hjälp den att få en värktablett eller värmekudde.</a:t>
            </a:r>
            <a:endParaRPr sz="1500" dirty="0">
              <a:latin typeface="Special Elite"/>
              <a:ea typeface="Special Elite"/>
              <a:cs typeface="Special Elite"/>
              <a:sym typeface="Special Elite"/>
            </a:endParaRPr>
          </a:p>
          <a:p>
            <a:pPr marL="0" lvl="0" indent="0" algn="l" rtl="0">
              <a:spcBef>
                <a:spcPts val="0"/>
              </a:spcBef>
              <a:spcAft>
                <a:spcPts val="0"/>
              </a:spcAft>
              <a:buNone/>
            </a:pPr>
            <a:endParaRPr sz="1500" dirty="0">
              <a:latin typeface="Special Elite"/>
              <a:ea typeface="Special Elite"/>
              <a:cs typeface="Special Elite"/>
              <a:sym typeface="Special Elite"/>
            </a:endParaRPr>
          </a:p>
          <a:p>
            <a:pPr marL="0" lvl="0" indent="0" algn="l" rtl="0">
              <a:spcBef>
                <a:spcPts val="0"/>
              </a:spcBef>
              <a:spcAft>
                <a:spcPts val="0"/>
              </a:spcAft>
              <a:buNone/>
            </a:pPr>
            <a:r>
              <a:rPr lang="en" sz="1500" dirty="0">
                <a:latin typeface="Special Elite"/>
                <a:ea typeface="Special Elite"/>
                <a:cs typeface="Special Elite"/>
                <a:sym typeface="Special Elite"/>
              </a:rPr>
              <a:t>Visa förståelse och var ödmjuk - vissa i din omgivning har det väldigt jobbigt flera dagar varje månad. Visa </a:t>
            </a:r>
            <a:r>
              <a:rPr lang="en" sz="1500" dirty="0" err="1">
                <a:latin typeface="Special Elite"/>
                <a:ea typeface="Special Elite"/>
                <a:cs typeface="Special Elite"/>
                <a:sym typeface="Special Elite"/>
              </a:rPr>
              <a:t>respekt</a:t>
            </a:r>
            <a:r>
              <a:rPr lang="en" sz="1500" dirty="0">
                <a:latin typeface="Special Elite"/>
                <a:ea typeface="Special Elite"/>
                <a:cs typeface="Special Elite"/>
                <a:sym typeface="Special Elite"/>
              </a:rPr>
              <a:t> för det.</a:t>
            </a:r>
            <a:endParaRPr sz="1500" dirty="0">
              <a:latin typeface="Special Elite"/>
              <a:ea typeface="Special Elite"/>
              <a:cs typeface="Special Elite"/>
              <a:sym typeface="Special Elite"/>
            </a:endParaRPr>
          </a:p>
          <a:p>
            <a:pPr marL="0" lvl="0" indent="0" algn="l" rtl="0">
              <a:spcBef>
                <a:spcPts val="0"/>
              </a:spcBef>
              <a:spcAft>
                <a:spcPts val="0"/>
              </a:spcAft>
              <a:buNone/>
            </a:pPr>
            <a:endParaRPr sz="1500" dirty="0">
              <a:latin typeface="Special Elite"/>
              <a:ea typeface="Special Elite"/>
              <a:cs typeface="Special Elite"/>
              <a:sym typeface="Special Elite"/>
            </a:endParaRPr>
          </a:p>
          <a:p>
            <a:pPr marL="0" lvl="0" indent="0" algn="l" rtl="0">
              <a:spcBef>
                <a:spcPts val="0"/>
              </a:spcBef>
              <a:spcAft>
                <a:spcPts val="0"/>
              </a:spcAft>
              <a:buNone/>
            </a:pPr>
            <a:r>
              <a:rPr lang="en" sz="1500" dirty="0">
                <a:latin typeface="Special Elite"/>
                <a:ea typeface="Special Elite"/>
                <a:cs typeface="Special Elite"/>
                <a:sym typeface="Special Elite"/>
              </a:rPr>
              <a:t>Om du känner någon som har mycket besvär - uppmana till att söka hjälp! </a:t>
            </a:r>
            <a:endParaRPr sz="1500" dirty="0">
              <a:latin typeface="Special Elite"/>
              <a:ea typeface="Special Elite"/>
              <a:cs typeface="Special Elite"/>
              <a:sym typeface="Special Elite"/>
            </a:endParaRPr>
          </a:p>
          <a:p>
            <a:pPr marL="0" lvl="0" indent="0" algn="l" rtl="0">
              <a:spcBef>
                <a:spcPts val="0"/>
              </a:spcBef>
              <a:spcAft>
                <a:spcPts val="0"/>
              </a:spcAft>
              <a:buSzPts val="990"/>
              <a:buNone/>
            </a:pPr>
            <a:endParaRPr sz="900" dirty="0">
              <a:latin typeface="Special Elite"/>
              <a:ea typeface="Special Elite"/>
              <a:cs typeface="Special Elite"/>
              <a:sym typeface="Special Elite"/>
            </a:endParaRPr>
          </a:p>
          <a:p>
            <a:pPr marL="0" lvl="0" indent="0" algn="l" rtl="0">
              <a:spcBef>
                <a:spcPts val="0"/>
              </a:spcBef>
              <a:spcAft>
                <a:spcPts val="0"/>
              </a:spcAft>
              <a:buSzPts val="990"/>
              <a:buNone/>
            </a:pPr>
            <a:r>
              <a:rPr lang="en" sz="1500" dirty="0">
                <a:latin typeface="Special Elite"/>
                <a:ea typeface="Special Elite"/>
                <a:cs typeface="Special Elite"/>
                <a:sym typeface="Special Elite"/>
              </a:rPr>
              <a:t>Superviktigt: Säg aldrig "Har du mens eller?" om någon är ledsen eller arg - det förminskar &amp; nedvärderar den personens känslor. </a:t>
            </a:r>
            <a:r>
              <a:rPr lang="en" sz="2200" b="1" dirty="0">
                <a:latin typeface="Special Elite"/>
                <a:ea typeface="Special Elite"/>
                <a:cs typeface="Special Elite"/>
                <a:sym typeface="Special Elite"/>
              </a:rPr>
              <a:t> </a:t>
            </a:r>
            <a:endParaRPr sz="2185" dirty="0">
              <a:latin typeface="Special Elite"/>
              <a:ea typeface="Special Elite"/>
              <a:cs typeface="Special Elite"/>
              <a:sym typeface="Special Elite"/>
            </a:endParaRPr>
          </a:p>
          <a:p>
            <a:pPr marL="0" lvl="0" indent="0" algn="ctr" rtl="0">
              <a:spcBef>
                <a:spcPts val="0"/>
              </a:spcBef>
              <a:spcAft>
                <a:spcPts val="0"/>
              </a:spcAft>
              <a:buClr>
                <a:schemeClr val="dk1"/>
              </a:buClr>
              <a:buSzPts val="990"/>
              <a:buFont typeface="Arial"/>
              <a:buNone/>
            </a:pPr>
            <a:endParaRPr sz="2320" dirty="0"/>
          </a:p>
        </p:txBody>
      </p:sp>
      <p:pic>
        <p:nvPicPr>
          <p:cNvPr id="237" name="Google Shape;237;p26"/>
          <p:cNvPicPr preferRelativeResize="0"/>
          <p:nvPr/>
        </p:nvPicPr>
        <p:blipFill>
          <a:blip r:embed="rId3">
            <a:alphaModFix/>
          </a:blip>
          <a:stretch>
            <a:fillRect/>
          </a:stretch>
        </p:blipFill>
        <p:spPr>
          <a:xfrm>
            <a:off x="6187725" y="3977575"/>
            <a:ext cx="3076175" cy="1165925"/>
          </a:xfrm>
          <a:prstGeom prst="rect">
            <a:avLst/>
          </a:prstGeom>
          <a:noFill/>
          <a:ln>
            <a:noFill/>
          </a:ln>
        </p:spPr>
      </p:pic>
      <p:pic>
        <p:nvPicPr>
          <p:cNvPr id="238" name="Google Shape;238;p26"/>
          <p:cNvPicPr preferRelativeResize="0"/>
          <p:nvPr/>
        </p:nvPicPr>
        <p:blipFill>
          <a:blip r:embed="rId4">
            <a:alphaModFix/>
          </a:blip>
          <a:stretch>
            <a:fillRect/>
          </a:stretch>
        </p:blipFill>
        <p:spPr>
          <a:xfrm>
            <a:off x="1283338" y="575468"/>
            <a:ext cx="895400" cy="71133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1DBFF"/>
        </a:solidFill>
        <a:effectLst/>
      </p:bgPr>
    </p:bg>
    <p:spTree>
      <p:nvGrpSpPr>
        <p:cNvPr id="1" name="Shape 242"/>
        <p:cNvGrpSpPr/>
        <p:nvPr/>
      </p:nvGrpSpPr>
      <p:grpSpPr>
        <a:xfrm>
          <a:off x="0" y="0"/>
          <a:ext cx="0" cy="0"/>
          <a:chOff x="0" y="0"/>
          <a:chExt cx="0" cy="0"/>
        </a:xfrm>
      </p:grpSpPr>
      <p:sp>
        <p:nvSpPr>
          <p:cNvPr id="243" name="Google Shape;243;p27"/>
          <p:cNvSpPr txBox="1">
            <a:spLocks noGrp="1"/>
          </p:cNvSpPr>
          <p:nvPr>
            <p:ph type="title"/>
          </p:nvPr>
        </p:nvSpPr>
        <p:spPr>
          <a:xfrm>
            <a:off x="457200" y="225729"/>
            <a:ext cx="8229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5357"/>
              <a:buFont typeface="Arial"/>
              <a:buNone/>
            </a:pPr>
            <a:r>
              <a:rPr lang="en" sz="3111" b="1">
                <a:latin typeface="Special Elite"/>
                <a:ea typeface="Special Elite"/>
                <a:cs typeface="Special Elite"/>
                <a:sym typeface="Special Elite"/>
              </a:rPr>
              <a:t>                               </a:t>
            </a:r>
            <a:endParaRPr sz="3111" b="1">
              <a:latin typeface="Special Elite"/>
              <a:ea typeface="Special Elite"/>
              <a:cs typeface="Special Elite"/>
              <a:sym typeface="Special Elite"/>
            </a:endParaRPr>
          </a:p>
          <a:p>
            <a:pPr marL="0" lvl="0" indent="0" algn="ctr" rtl="0">
              <a:spcBef>
                <a:spcPts val="0"/>
              </a:spcBef>
              <a:spcAft>
                <a:spcPts val="0"/>
              </a:spcAft>
              <a:buClr>
                <a:schemeClr val="dk1"/>
              </a:buClr>
              <a:buSzPct val="55000"/>
              <a:buFont typeface="Arial"/>
              <a:buNone/>
            </a:pPr>
            <a:endParaRPr sz="2000">
              <a:solidFill>
                <a:schemeClr val="lt1"/>
              </a:solidFill>
              <a:latin typeface="Lora Medium"/>
              <a:ea typeface="Lora Medium"/>
              <a:cs typeface="Lora Medium"/>
              <a:sym typeface="Lora Medium"/>
            </a:endParaRPr>
          </a:p>
          <a:p>
            <a:pPr marL="0" lvl="0" indent="0" algn="ctr" rtl="0">
              <a:spcBef>
                <a:spcPts val="0"/>
              </a:spcBef>
              <a:spcAft>
                <a:spcPts val="0"/>
              </a:spcAft>
              <a:buClr>
                <a:schemeClr val="dk1"/>
              </a:buClr>
              <a:buSzPct val="39285"/>
              <a:buFont typeface="Arial"/>
              <a:buNone/>
            </a:pPr>
            <a:endParaRPr/>
          </a:p>
        </p:txBody>
      </p:sp>
      <p:pic>
        <p:nvPicPr>
          <p:cNvPr id="244" name="Google Shape;244;p27"/>
          <p:cNvPicPr preferRelativeResize="0"/>
          <p:nvPr/>
        </p:nvPicPr>
        <p:blipFill>
          <a:blip r:embed="rId3">
            <a:alphaModFix/>
          </a:blip>
          <a:stretch>
            <a:fillRect/>
          </a:stretch>
        </p:blipFill>
        <p:spPr>
          <a:xfrm>
            <a:off x="2158613" y="1792050"/>
            <a:ext cx="4826775" cy="3134175"/>
          </a:xfrm>
          <a:prstGeom prst="rect">
            <a:avLst/>
          </a:prstGeom>
          <a:noFill/>
          <a:ln>
            <a:noFill/>
          </a:ln>
        </p:spPr>
      </p:pic>
      <p:grpSp>
        <p:nvGrpSpPr>
          <p:cNvPr id="245" name="Google Shape;245;p27"/>
          <p:cNvGrpSpPr/>
          <p:nvPr/>
        </p:nvGrpSpPr>
        <p:grpSpPr>
          <a:xfrm>
            <a:off x="108425" y="225737"/>
            <a:ext cx="8927163" cy="4218134"/>
            <a:chOff x="427204" y="763871"/>
            <a:chExt cx="8149683" cy="3372079"/>
          </a:xfrm>
        </p:grpSpPr>
        <p:sp>
          <p:nvSpPr>
            <p:cNvPr id="246" name="Google Shape;246;p27"/>
            <p:cNvSpPr/>
            <p:nvPr/>
          </p:nvSpPr>
          <p:spPr>
            <a:xfrm flipH="1">
              <a:off x="5720132" y="1398465"/>
              <a:ext cx="2856756" cy="2737486"/>
            </a:xfrm>
            <a:custGeom>
              <a:avLst/>
              <a:gdLst/>
              <a:ahLst/>
              <a:cxnLst/>
              <a:rect l="l" t="t" r="r" b="b"/>
              <a:pathLst>
                <a:path w="20071" h="2944" extrusionOk="0">
                  <a:moveTo>
                    <a:pt x="16718" y="2852"/>
                  </a:moveTo>
                  <a:cubicBezTo>
                    <a:pt x="15840" y="2885"/>
                    <a:pt x="14961" y="2943"/>
                    <a:pt x="14083" y="2943"/>
                  </a:cubicBezTo>
                  <a:cubicBezTo>
                    <a:pt x="13216" y="2943"/>
                    <a:pt x="3689" y="2881"/>
                    <a:pt x="2826" y="2852"/>
                  </a:cubicBezTo>
                  <a:cubicBezTo>
                    <a:pt x="2196" y="2830"/>
                    <a:pt x="1570" y="2826"/>
                    <a:pt x="941" y="2793"/>
                  </a:cubicBezTo>
                  <a:cubicBezTo>
                    <a:pt x="330" y="2757"/>
                    <a:pt x="73" y="2471"/>
                    <a:pt x="48" y="1856"/>
                  </a:cubicBezTo>
                  <a:cubicBezTo>
                    <a:pt x="40" y="1619"/>
                    <a:pt x="0" y="1381"/>
                    <a:pt x="4" y="1143"/>
                  </a:cubicBezTo>
                  <a:cubicBezTo>
                    <a:pt x="11" y="572"/>
                    <a:pt x="176" y="374"/>
                    <a:pt x="736" y="275"/>
                  </a:cubicBezTo>
                  <a:cubicBezTo>
                    <a:pt x="933" y="246"/>
                    <a:pt x="1135" y="231"/>
                    <a:pt x="1336" y="235"/>
                  </a:cubicBezTo>
                  <a:cubicBezTo>
                    <a:pt x="3206" y="173"/>
                    <a:pt x="13732" y="114"/>
                    <a:pt x="15602" y="56"/>
                  </a:cubicBezTo>
                  <a:cubicBezTo>
                    <a:pt x="16356" y="34"/>
                    <a:pt x="17113" y="1"/>
                    <a:pt x="17863" y="1"/>
                  </a:cubicBezTo>
                  <a:cubicBezTo>
                    <a:pt x="18303" y="5"/>
                    <a:pt x="18742" y="38"/>
                    <a:pt x="19177" y="92"/>
                  </a:cubicBezTo>
                  <a:cubicBezTo>
                    <a:pt x="19580" y="144"/>
                    <a:pt x="19836" y="396"/>
                    <a:pt x="19858" y="696"/>
                  </a:cubicBezTo>
                  <a:cubicBezTo>
                    <a:pt x="19873" y="920"/>
                    <a:pt x="19895" y="1143"/>
                    <a:pt x="19913" y="1362"/>
                  </a:cubicBezTo>
                  <a:cubicBezTo>
                    <a:pt x="19917" y="1403"/>
                    <a:pt x="19924" y="1439"/>
                    <a:pt x="19928" y="1476"/>
                  </a:cubicBezTo>
                  <a:cubicBezTo>
                    <a:pt x="20070" y="2182"/>
                    <a:pt x="19891" y="2354"/>
                    <a:pt x="19320" y="2570"/>
                  </a:cubicBezTo>
                  <a:cubicBezTo>
                    <a:pt x="18928" y="2716"/>
                    <a:pt x="18493" y="2768"/>
                    <a:pt x="18072" y="2801"/>
                  </a:cubicBezTo>
                  <a:cubicBezTo>
                    <a:pt x="17626" y="2841"/>
                    <a:pt x="17172" y="2812"/>
                    <a:pt x="16718" y="2812"/>
                  </a:cubicBezTo>
                  <a:cubicBezTo>
                    <a:pt x="16718" y="2826"/>
                    <a:pt x="16718" y="2837"/>
                    <a:pt x="16718" y="2852"/>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182875" tIns="0" rIns="182875" bIns="0" anchor="ctr"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Special Elite"/>
                <a:ea typeface="Special Elite"/>
                <a:cs typeface="Special Elite"/>
                <a:sym typeface="Special Elite"/>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Clr>
                  <a:schemeClr val="dk1"/>
                </a:buClr>
                <a:buSzPts val="1100"/>
                <a:buFont typeface="Arial"/>
                <a:buNone/>
              </a:pPr>
              <a:endParaRPr sz="1500">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Clr>
                  <a:schemeClr val="dk1"/>
                </a:buClr>
                <a:buSzPts val="1100"/>
                <a:buFont typeface="Arial"/>
                <a:buNone/>
              </a:pPr>
              <a:r>
                <a:rPr lang="en" sz="1500">
                  <a:solidFill>
                    <a:schemeClr val="dk1"/>
                  </a:solidFill>
                  <a:latin typeface="Special Elite"/>
                  <a:ea typeface="Special Elite"/>
                  <a:cs typeface="Special Elite"/>
                  <a:sym typeface="Special Elite"/>
                </a:rPr>
                <a:t>Om mensen begränsar dig i vardagen! </a:t>
              </a:r>
              <a:endParaRPr sz="1500">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Clr>
                  <a:schemeClr val="dk1"/>
                </a:buClr>
                <a:buSzPts val="1100"/>
                <a:buFont typeface="Arial"/>
                <a:buNone/>
              </a:pPr>
              <a:endParaRPr sz="500">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Clr>
                  <a:schemeClr val="dk1"/>
                </a:buClr>
                <a:buSzPts val="1100"/>
                <a:buFont typeface="Arial"/>
                <a:buNone/>
              </a:pPr>
              <a:r>
                <a:rPr lang="en" sz="1500">
                  <a:solidFill>
                    <a:schemeClr val="dk1"/>
                  </a:solidFill>
                  <a:latin typeface="Special Elite"/>
                  <a:ea typeface="Special Elite"/>
                  <a:cs typeface="Special Elite"/>
                  <a:sym typeface="Special Elite"/>
                </a:rPr>
                <a:t>Om dina menssmärtor inte går över av vanliga </a:t>
              </a:r>
              <a:endParaRPr sz="1500">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Clr>
                  <a:schemeClr val="dk1"/>
                </a:buClr>
                <a:buSzPts val="1100"/>
                <a:buFont typeface="Arial"/>
                <a:buNone/>
              </a:pPr>
              <a:r>
                <a:rPr lang="en" sz="1500">
                  <a:solidFill>
                    <a:schemeClr val="dk1"/>
                  </a:solidFill>
                  <a:latin typeface="Special Elite"/>
                  <a:ea typeface="Special Elite"/>
                  <a:cs typeface="Special Elite"/>
                  <a:sym typeface="Special Elite"/>
                </a:rPr>
                <a:t>värktabletter.</a:t>
              </a:r>
              <a:endParaRPr sz="1500">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Clr>
                  <a:schemeClr val="dk1"/>
                </a:buClr>
                <a:buSzPts val="1100"/>
                <a:buFont typeface="Arial"/>
                <a:buNone/>
              </a:pPr>
              <a:endParaRPr sz="1100">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Clr>
                  <a:schemeClr val="dk1"/>
                </a:buClr>
                <a:buSzPts val="1100"/>
                <a:buFont typeface="Arial"/>
                <a:buNone/>
              </a:pPr>
              <a:r>
                <a:rPr lang="en" sz="1500">
                  <a:solidFill>
                    <a:schemeClr val="dk1"/>
                  </a:solidFill>
                  <a:latin typeface="Special Elite"/>
                  <a:ea typeface="Special Elite"/>
                  <a:cs typeface="Special Elite"/>
                  <a:sym typeface="Special Elite"/>
                </a:rPr>
                <a:t>Om du har rikliga blödningar.</a:t>
              </a:r>
              <a:endParaRPr sz="1500">
                <a:solidFill>
                  <a:schemeClr val="dk1"/>
                </a:solidFill>
                <a:latin typeface="Special Elite"/>
                <a:ea typeface="Special Elite"/>
                <a:cs typeface="Special Elite"/>
                <a:sym typeface="Special Elite"/>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Clr>
                  <a:schemeClr val="dk1"/>
                </a:buClr>
                <a:buSzPts val="1100"/>
                <a:buFont typeface="Arial"/>
                <a:buNone/>
              </a:pPr>
              <a:r>
                <a:rPr lang="en" sz="1500">
                  <a:solidFill>
                    <a:schemeClr val="dk1"/>
                  </a:solidFill>
                  <a:latin typeface="Special Elite"/>
                  <a:ea typeface="Special Elite"/>
                  <a:cs typeface="Special Elite"/>
                  <a:sym typeface="Special Elite"/>
                </a:rPr>
                <a:t>Vid återkommande    mellanblödningar.</a:t>
              </a:r>
              <a:endParaRPr sz="1500">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Clr>
                  <a:schemeClr val="dk1"/>
                </a:buClr>
                <a:buSzPts val="1100"/>
                <a:buFont typeface="Arial"/>
                <a:buNone/>
              </a:pPr>
              <a:endParaRPr>
                <a:solidFill>
                  <a:schemeClr val="dk1"/>
                </a:solidFill>
                <a:latin typeface="Special Elite"/>
                <a:ea typeface="Special Elite"/>
                <a:cs typeface="Special Elite"/>
                <a:sym typeface="Special Elit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Special Elite"/>
                <a:ea typeface="Special Elite"/>
                <a:cs typeface="Special Elite"/>
                <a:sym typeface="Special Elite"/>
              </a:endParaRPr>
            </a:p>
          </p:txBody>
        </p:sp>
        <p:sp>
          <p:nvSpPr>
            <p:cNvPr id="247" name="Google Shape;247;p27"/>
            <p:cNvSpPr/>
            <p:nvPr/>
          </p:nvSpPr>
          <p:spPr>
            <a:xfrm>
              <a:off x="427204" y="1398464"/>
              <a:ext cx="2856756" cy="2737486"/>
            </a:xfrm>
            <a:custGeom>
              <a:avLst/>
              <a:gdLst/>
              <a:ahLst/>
              <a:cxnLst/>
              <a:rect l="l" t="t" r="r" b="b"/>
              <a:pathLst>
                <a:path w="20071" h="2944" extrusionOk="0">
                  <a:moveTo>
                    <a:pt x="16718" y="2852"/>
                  </a:moveTo>
                  <a:cubicBezTo>
                    <a:pt x="15840" y="2885"/>
                    <a:pt x="14961" y="2943"/>
                    <a:pt x="14083" y="2943"/>
                  </a:cubicBezTo>
                  <a:cubicBezTo>
                    <a:pt x="13216" y="2943"/>
                    <a:pt x="3689" y="2881"/>
                    <a:pt x="2826" y="2852"/>
                  </a:cubicBezTo>
                  <a:cubicBezTo>
                    <a:pt x="2196" y="2830"/>
                    <a:pt x="1570" y="2826"/>
                    <a:pt x="941" y="2793"/>
                  </a:cubicBezTo>
                  <a:cubicBezTo>
                    <a:pt x="330" y="2757"/>
                    <a:pt x="73" y="2471"/>
                    <a:pt x="48" y="1856"/>
                  </a:cubicBezTo>
                  <a:cubicBezTo>
                    <a:pt x="40" y="1619"/>
                    <a:pt x="0" y="1381"/>
                    <a:pt x="4" y="1143"/>
                  </a:cubicBezTo>
                  <a:cubicBezTo>
                    <a:pt x="11" y="572"/>
                    <a:pt x="176" y="374"/>
                    <a:pt x="736" y="275"/>
                  </a:cubicBezTo>
                  <a:cubicBezTo>
                    <a:pt x="933" y="246"/>
                    <a:pt x="1135" y="231"/>
                    <a:pt x="1336" y="235"/>
                  </a:cubicBezTo>
                  <a:cubicBezTo>
                    <a:pt x="3206" y="173"/>
                    <a:pt x="13732" y="114"/>
                    <a:pt x="15602" y="56"/>
                  </a:cubicBezTo>
                  <a:cubicBezTo>
                    <a:pt x="16356" y="34"/>
                    <a:pt x="17113" y="1"/>
                    <a:pt x="17863" y="1"/>
                  </a:cubicBezTo>
                  <a:cubicBezTo>
                    <a:pt x="18303" y="5"/>
                    <a:pt x="18742" y="38"/>
                    <a:pt x="19177" y="92"/>
                  </a:cubicBezTo>
                  <a:cubicBezTo>
                    <a:pt x="19580" y="144"/>
                    <a:pt x="19836" y="396"/>
                    <a:pt x="19858" y="696"/>
                  </a:cubicBezTo>
                  <a:cubicBezTo>
                    <a:pt x="19873" y="920"/>
                    <a:pt x="19895" y="1143"/>
                    <a:pt x="19913" y="1362"/>
                  </a:cubicBezTo>
                  <a:cubicBezTo>
                    <a:pt x="19917" y="1403"/>
                    <a:pt x="19924" y="1439"/>
                    <a:pt x="19928" y="1476"/>
                  </a:cubicBezTo>
                  <a:cubicBezTo>
                    <a:pt x="20070" y="2182"/>
                    <a:pt x="19891" y="2354"/>
                    <a:pt x="19320" y="2570"/>
                  </a:cubicBezTo>
                  <a:cubicBezTo>
                    <a:pt x="18928" y="2716"/>
                    <a:pt x="18493" y="2768"/>
                    <a:pt x="18072" y="2801"/>
                  </a:cubicBezTo>
                  <a:cubicBezTo>
                    <a:pt x="17626" y="2841"/>
                    <a:pt x="17172" y="2812"/>
                    <a:pt x="16718" y="2812"/>
                  </a:cubicBezTo>
                  <a:cubicBezTo>
                    <a:pt x="16718" y="2826"/>
                    <a:pt x="16718" y="2837"/>
                    <a:pt x="16718" y="2852"/>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182875" tIns="0" rIns="182875" bIns="0" anchor="ctr" anchorCtr="0">
              <a:noAutofit/>
            </a:bodyPr>
            <a:lstStyle/>
            <a:p>
              <a:pPr marL="0" lvl="0" indent="0" algn="l" rtl="0">
                <a:lnSpc>
                  <a:spcPct val="115000"/>
                </a:lnSpc>
                <a:spcBef>
                  <a:spcPts val="0"/>
                </a:spcBef>
                <a:spcAft>
                  <a:spcPts val="0"/>
                </a:spcAft>
                <a:buNone/>
              </a:pPr>
              <a:endParaRPr>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None/>
              </a:pPr>
              <a:endParaRPr>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None/>
              </a:pPr>
              <a:r>
                <a:rPr lang="en" sz="1500">
                  <a:solidFill>
                    <a:schemeClr val="dk1"/>
                  </a:solidFill>
                  <a:latin typeface="Special Elite"/>
                  <a:ea typeface="Special Elite"/>
                  <a:cs typeface="Special Elite"/>
                  <a:sym typeface="Special Elite"/>
                </a:rPr>
                <a:t>Läs på och lär dig om din kropp och din menscykel. </a:t>
              </a:r>
              <a:endParaRPr sz="1500">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None/>
              </a:pPr>
              <a:endParaRPr sz="1100">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None/>
              </a:pPr>
              <a:r>
                <a:rPr lang="en" sz="1500">
                  <a:solidFill>
                    <a:schemeClr val="dk1"/>
                  </a:solidFill>
                  <a:latin typeface="Special Elite"/>
                  <a:ea typeface="Special Elite"/>
                  <a:cs typeface="Special Elite"/>
                  <a:sym typeface="Special Elite"/>
                </a:rPr>
                <a:t>Håll koll på cykeln och för in i almanackan eller ladda ner en mensapp.</a:t>
              </a:r>
              <a:endParaRPr sz="1500">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None/>
              </a:pPr>
              <a:endParaRPr sz="1100">
                <a:solidFill>
                  <a:schemeClr val="dk1"/>
                </a:solidFill>
                <a:latin typeface="Special Elite"/>
                <a:ea typeface="Special Elite"/>
                <a:cs typeface="Special Elite"/>
                <a:sym typeface="Special Elite"/>
              </a:endParaRPr>
            </a:p>
            <a:p>
              <a:pPr marL="0" lvl="0" indent="0" algn="ctr" rtl="0">
                <a:lnSpc>
                  <a:spcPct val="115000"/>
                </a:lnSpc>
                <a:spcBef>
                  <a:spcPts val="0"/>
                </a:spcBef>
                <a:spcAft>
                  <a:spcPts val="0"/>
                </a:spcAft>
                <a:buNone/>
              </a:pPr>
              <a:r>
                <a:rPr lang="en" sz="1500">
                  <a:solidFill>
                    <a:schemeClr val="dk1"/>
                  </a:solidFill>
                  <a:latin typeface="Special Elite"/>
                  <a:ea typeface="Special Elite"/>
                  <a:cs typeface="Special Elite"/>
                  <a:sym typeface="Special Elite"/>
                </a:rPr>
                <a:t>Prata om mens med familj och vänner som kan stötta!</a:t>
              </a:r>
              <a:endParaRPr sz="1500">
                <a:solidFill>
                  <a:schemeClr val="dk1"/>
                </a:solidFill>
                <a:latin typeface="Special Elite"/>
                <a:ea typeface="Special Elite"/>
                <a:cs typeface="Special Elite"/>
                <a:sym typeface="Special Elite"/>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Special Elite"/>
                <a:ea typeface="Special Elite"/>
                <a:cs typeface="Special Elite"/>
                <a:sym typeface="Special Elite"/>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Special Elite"/>
                <a:ea typeface="Special Elite"/>
                <a:cs typeface="Special Elite"/>
                <a:sym typeface="Special Elite"/>
              </a:endParaRPr>
            </a:p>
          </p:txBody>
        </p:sp>
        <p:sp>
          <p:nvSpPr>
            <p:cNvPr id="248" name="Google Shape;248;p27"/>
            <p:cNvSpPr/>
            <p:nvPr/>
          </p:nvSpPr>
          <p:spPr>
            <a:xfrm>
              <a:off x="1749906" y="792181"/>
              <a:ext cx="1332435" cy="956368"/>
            </a:xfrm>
            <a:custGeom>
              <a:avLst/>
              <a:gdLst/>
              <a:ahLst/>
              <a:cxnLst/>
              <a:rect l="l" t="t" r="r" b="b"/>
              <a:pathLst>
                <a:path w="5465" h="5055" extrusionOk="0">
                  <a:moveTo>
                    <a:pt x="3001" y="5026"/>
                  </a:moveTo>
                  <a:cubicBezTo>
                    <a:pt x="2328" y="5055"/>
                    <a:pt x="1746" y="4875"/>
                    <a:pt x="1241" y="4469"/>
                  </a:cubicBezTo>
                  <a:cubicBezTo>
                    <a:pt x="1010" y="4294"/>
                    <a:pt x="791" y="4103"/>
                    <a:pt x="582" y="3902"/>
                  </a:cubicBezTo>
                  <a:cubicBezTo>
                    <a:pt x="0" y="3335"/>
                    <a:pt x="4" y="2643"/>
                    <a:pt x="231" y="1940"/>
                  </a:cubicBezTo>
                  <a:cubicBezTo>
                    <a:pt x="344" y="1589"/>
                    <a:pt x="523" y="1252"/>
                    <a:pt x="706" y="927"/>
                  </a:cubicBezTo>
                  <a:cubicBezTo>
                    <a:pt x="1028" y="341"/>
                    <a:pt x="1530" y="67"/>
                    <a:pt x="2214" y="37"/>
                  </a:cubicBezTo>
                  <a:cubicBezTo>
                    <a:pt x="2672" y="15"/>
                    <a:pt x="3122" y="1"/>
                    <a:pt x="3572" y="74"/>
                  </a:cubicBezTo>
                  <a:cubicBezTo>
                    <a:pt x="3971" y="143"/>
                    <a:pt x="4337" y="264"/>
                    <a:pt x="4652" y="557"/>
                  </a:cubicBezTo>
                  <a:cubicBezTo>
                    <a:pt x="4926" y="813"/>
                    <a:pt x="5116" y="1146"/>
                    <a:pt x="5201" y="1512"/>
                  </a:cubicBezTo>
                  <a:cubicBezTo>
                    <a:pt x="5464" y="2610"/>
                    <a:pt x="5270" y="3635"/>
                    <a:pt x="4487" y="4480"/>
                  </a:cubicBezTo>
                  <a:cubicBezTo>
                    <a:pt x="4095" y="4901"/>
                    <a:pt x="3554" y="5051"/>
                    <a:pt x="3001" y="5026"/>
                  </a:cubicBezTo>
                  <a:close/>
                </a:path>
              </a:pathLst>
            </a:cu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sp>
          <p:nvSpPr>
            <p:cNvPr id="249" name="Google Shape;249;p27"/>
            <p:cNvSpPr txBox="1"/>
            <p:nvPr/>
          </p:nvSpPr>
          <p:spPr>
            <a:xfrm>
              <a:off x="1690269" y="1022563"/>
              <a:ext cx="1451700" cy="37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pecial Elite"/>
                  <a:ea typeface="Special Elite"/>
                  <a:cs typeface="Special Elite"/>
                  <a:sym typeface="Special Elite"/>
                </a:rPr>
                <a:t>Göra själv</a:t>
              </a:r>
              <a:endParaRPr sz="3000">
                <a:latin typeface="Special Elite"/>
                <a:ea typeface="Special Elite"/>
                <a:cs typeface="Special Elite"/>
                <a:sym typeface="Special Elite"/>
              </a:endParaRPr>
            </a:p>
          </p:txBody>
        </p:sp>
        <p:sp>
          <p:nvSpPr>
            <p:cNvPr id="250" name="Google Shape;250;p27"/>
            <p:cNvSpPr/>
            <p:nvPr/>
          </p:nvSpPr>
          <p:spPr>
            <a:xfrm>
              <a:off x="5720123" y="763871"/>
              <a:ext cx="1377098" cy="956368"/>
            </a:xfrm>
            <a:custGeom>
              <a:avLst/>
              <a:gdLst/>
              <a:ahLst/>
              <a:cxnLst/>
              <a:rect l="l" t="t" r="r" b="b"/>
              <a:pathLst>
                <a:path w="5465" h="5055" extrusionOk="0">
                  <a:moveTo>
                    <a:pt x="3001" y="5026"/>
                  </a:moveTo>
                  <a:cubicBezTo>
                    <a:pt x="2328" y="5055"/>
                    <a:pt x="1746" y="4875"/>
                    <a:pt x="1241" y="4469"/>
                  </a:cubicBezTo>
                  <a:cubicBezTo>
                    <a:pt x="1010" y="4294"/>
                    <a:pt x="791" y="4103"/>
                    <a:pt x="582" y="3902"/>
                  </a:cubicBezTo>
                  <a:cubicBezTo>
                    <a:pt x="0" y="3335"/>
                    <a:pt x="4" y="2643"/>
                    <a:pt x="231" y="1940"/>
                  </a:cubicBezTo>
                  <a:cubicBezTo>
                    <a:pt x="344" y="1589"/>
                    <a:pt x="523" y="1252"/>
                    <a:pt x="706" y="927"/>
                  </a:cubicBezTo>
                  <a:cubicBezTo>
                    <a:pt x="1028" y="341"/>
                    <a:pt x="1530" y="67"/>
                    <a:pt x="2214" y="37"/>
                  </a:cubicBezTo>
                  <a:cubicBezTo>
                    <a:pt x="2672" y="15"/>
                    <a:pt x="3122" y="1"/>
                    <a:pt x="3572" y="74"/>
                  </a:cubicBezTo>
                  <a:cubicBezTo>
                    <a:pt x="3971" y="143"/>
                    <a:pt x="4337" y="264"/>
                    <a:pt x="4652" y="557"/>
                  </a:cubicBezTo>
                  <a:cubicBezTo>
                    <a:pt x="4926" y="813"/>
                    <a:pt x="5116" y="1146"/>
                    <a:pt x="5201" y="1512"/>
                  </a:cubicBezTo>
                  <a:cubicBezTo>
                    <a:pt x="5464" y="2610"/>
                    <a:pt x="5270" y="3635"/>
                    <a:pt x="4487" y="4480"/>
                  </a:cubicBezTo>
                  <a:cubicBezTo>
                    <a:pt x="4095" y="4901"/>
                    <a:pt x="3554" y="5051"/>
                    <a:pt x="3001" y="5026"/>
                  </a:cubicBezTo>
                  <a:close/>
                </a:path>
              </a:pathLst>
            </a:custGeom>
            <a:solidFill>
              <a:schemeClr val="accent6"/>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sp>
          <p:nvSpPr>
            <p:cNvPr id="251" name="Google Shape;251;p27"/>
            <p:cNvSpPr txBox="1"/>
            <p:nvPr/>
          </p:nvSpPr>
          <p:spPr>
            <a:xfrm>
              <a:off x="5808073" y="897465"/>
              <a:ext cx="1201200" cy="62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Special Elite"/>
                  <a:ea typeface="Special Elite"/>
                  <a:cs typeface="Special Elite"/>
                  <a:sym typeface="Special Elite"/>
                </a:rPr>
                <a:t>Söka vård</a:t>
              </a:r>
              <a:endParaRPr sz="3000">
                <a:latin typeface="Special Elite"/>
                <a:ea typeface="Special Elite"/>
                <a:cs typeface="Special Elite"/>
                <a:sym typeface="Special Elite"/>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D9D8"/>
        </a:solidFill>
        <a:effectLst/>
      </p:bgPr>
    </p:bg>
    <p:spTree>
      <p:nvGrpSpPr>
        <p:cNvPr id="1" name="Shape 255"/>
        <p:cNvGrpSpPr/>
        <p:nvPr/>
      </p:nvGrpSpPr>
      <p:grpSpPr>
        <a:xfrm>
          <a:off x="0" y="0"/>
          <a:ext cx="0" cy="0"/>
          <a:chOff x="0" y="0"/>
          <a:chExt cx="0" cy="0"/>
        </a:xfrm>
      </p:grpSpPr>
      <p:sp>
        <p:nvSpPr>
          <p:cNvPr id="256" name="Google Shape;256;p28"/>
          <p:cNvSpPr txBox="1">
            <a:spLocks noGrp="1"/>
          </p:cNvSpPr>
          <p:nvPr>
            <p:ph type="title"/>
          </p:nvPr>
        </p:nvSpPr>
        <p:spPr>
          <a:xfrm>
            <a:off x="301050" y="156875"/>
            <a:ext cx="85419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2781"/>
              <a:buFont typeface="Arial"/>
              <a:buNone/>
            </a:pPr>
            <a:r>
              <a:rPr lang="en" sz="3355" b="1" dirty="0">
                <a:latin typeface="Special Elite"/>
                <a:ea typeface="Special Elite"/>
                <a:cs typeface="Special Elite"/>
                <a:sym typeface="Special Elite"/>
              </a:rPr>
              <a:t>Har du frågor eller funderingar?</a:t>
            </a:r>
            <a:endParaRPr sz="3355" b="1" dirty="0">
              <a:latin typeface="Special Elite"/>
              <a:ea typeface="Special Elite"/>
              <a:cs typeface="Special Elite"/>
              <a:sym typeface="Special Elite"/>
            </a:endParaRPr>
          </a:p>
          <a:p>
            <a:pPr marL="0" lvl="0" indent="0" algn="ctr" rtl="0">
              <a:spcBef>
                <a:spcPts val="0"/>
              </a:spcBef>
              <a:spcAft>
                <a:spcPts val="0"/>
              </a:spcAft>
              <a:buClr>
                <a:schemeClr val="dk1"/>
              </a:buClr>
              <a:buSzPct val="32781"/>
              <a:buFont typeface="Arial"/>
              <a:buNone/>
            </a:pPr>
            <a:r>
              <a:rPr lang="en" sz="3355" b="1" dirty="0">
                <a:latin typeface="Special Elite"/>
                <a:ea typeface="Special Elite"/>
                <a:cs typeface="Special Elite"/>
                <a:sym typeface="Special Elite"/>
              </a:rPr>
              <a:t> Tveka inte att prata med någon!</a:t>
            </a:r>
            <a:endParaRPr sz="3355" b="1" dirty="0">
              <a:latin typeface="Special Elite"/>
              <a:ea typeface="Special Elite"/>
              <a:cs typeface="Special Elite"/>
              <a:sym typeface="Special Elite"/>
            </a:endParaRPr>
          </a:p>
          <a:p>
            <a:pPr marL="0" lvl="0" indent="0" algn="ctr" rtl="0">
              <a:spcBef>
                <a:spcPts val="0"/>
              </a:spcBef>
              <a:spcAft>
                <a:spcPts val="0"/>
              </a:spcAft>
              <a:buClr>
                <a:schemeClr val="dk1"/>
              </a:buClr>
              <a:buSzPct val="97059"/>
              <a:buFont typeface="Arial"/>
              <a:buNone/>
            </a:pPr>
            <a:endParaRPr sz="1133" dirty="0">
              <a:latin typeface="Special Elite"/>
              <a:ea typeface="Special Elite"/>
              <a:cs typeface="Special Elite"/>
              <a:sym typeface="Special Elite"/>
            </a:endParaRPr>
          </a:p>
          <a:p>
            <a:pPr marL="0" lvl="0" indent="0" algn="ctr" rtl="0">
              <a:spcBef>
                <a:spcPts val="0"/>
              </a:spcBef>
              <a:spcAft>
                <a:spcPts val="0"/>
              </a:spcAft>
              <a:buClr>
                <a:schemeClr val="dk1"/>
              </a:buClr>
              <a:buSzPct val="65131"/>
              <a:buFont typeface="Arial"/>
              <a:buNone/>
            </a:pPr>
            <a:r>
              <a:rPr lang="en" sz="1688" dirty="0">
                <a:latin typeface="Special Elite"/>
                <a:ea typeface="Special Elite"/>
                <a:cs typeface="Special Elite"/>
                <a:sym typeface="Special Elite"/>
              </a:rPr>
              <a:t>Det handlar om din hälsa och ditt mående och är viktigt!</a:t>
            </a:r>
            <a:endParaRPr sz="1688" dirty="0">
              <a:latin typeface="Special Elite"/>
              <a:ea typeface="Special Elite"/>
              <a:cs typeface="Special Elite"/>
              <a:sym typeface="Special Elite"/>
            </a:endParaRPr>
          </a:p>
          <a:p>
            <a:pPr marL="0" lvl="0" indent="0" algn="ctr" rtl="0">
              <a:spcBef>
                <a:spcPts val="0"/>
              </a:spcBef>
              <a:spcAft>
                <a:spcPts val="0"/>
              </a:spcAft>
              <a:buClr>
                <a:schemeClr val="dk1"/>
              </a:buClr>
              <a:buSzPct val="65131"/>
              <a:buFont typeface="Arial"/>
              <a:buNone/>
            </a:pPr>
            <a:r>
              <a:rPr lang="en" sz="1688" dirty="0">
                <a:latin typeface="Special Elite"/>
                <a:ea typeface="Special Elite"/>
                <a:cs typeface="Special Elite"/>
                <a:sym typeface="Special Elite"/>
              </a:rPr>
              <a:t>Hit kan du vända dig:</a:t>
            </a:r>
            <a:endParaRPr sz="1688" dirty="0">
              <a:latin typeface="Special Elite"/>
              <a:ea typeface="Special Elite"/>
              <a:cs typeface="Special Elite"/>
              <a:sym typeface="Special Elite"/>
            </a:endParaRPr>
          </a:p>
          <a:p>
            <a:pPr marL="0" lvl="0" indent="0" algn="ctr" rtl="0">
              <a:spcBef>
                <a:spcPts val="0"/>
              </a:spcBef>
              <a:spcAft>
                <a:spcPts val="0"/>
              </a:spcAft>
              <a:buClr>
                <a:schemeClr val="dk1"/>
              </a:buClr>
              <a:buSzPct val="42672"/>
              <a:buFont typeface="Arial"/>
              <a:buNone/>
            </a:pPr>
            <a:endParaRPr sz="2577" dirty="0">
              <a:latin typeface="Special Elite"/>
              <a:ea typeface="Special Elite"/>
              <a:cs typeface="Special Elite"/>
              <a:sym typeface="Special Elite"/>
            </a:endParaRPr>
          </a:p>
          <a:p>
            <a:pPr marL="0" lvl="0" indent="0" algn="ctr" rtl="0">
              <a:spcBef>
                <a:spcPts val="0"/>
              </a:spcBef>
              <a:spcAft>
                <a:spcPts val="0"/>
              </a:spcAft>
              <a:buClr>
                <a:schemeClr val="dk1"/>
              </a:buClr>
              <a:buSzPct val="39285"/>
              <a:buFont typeface="Arial"/>
              <a:buNone/>
            </a:pPr>
            <a:endParaRPr dirty="0">
              <a:latin typeface="Special Elite"/>
              <a:ea typeface="Special Elite"/>
              <a:cs typeface="Special Elite"/>
              <a:sym typeface="Special Elite"/>
            </a:endParaRPr>
          </a:p>
          <a:p>
            <a:pPr marL="0" lvl="0" indent="0" algn="ctr" rtl="0">
              <a:spcBef>
                <a:spcPts val="0"/>
              </a:spcBef>
              <a:spcAft>
                <a:spcPts val="0"/>
              </a:spcAft>
              <a:buClr>
                <a:schemeClr val="dk1"/>
              </a:buClr>
              <a:buSzPct val="39285"/>
              <a:buFont typeface="Arial"/>
              <a:buNone/>
            </a:pPr>
            <a:endParaRPr dirty="0">
              <a:latin typeface="Special Elite"/>
              <a:ea typeface="Special Elite"/>
              <a:cs typeface="Special Elite"/>
              <a:sym typeface="Special Elite"/>
            </a:endParaRPr>
          </a:p>
          <a:p>
            <a:pPr marL="0" lvl="0" indent="0" algn="ctr" rtl="0">
              <a:spcBef>
                <a:spcPts val="0"/>
              </a:spcBef>
              <a:spcAft>
                <a:spcPts val="0"/>
              </a:spcAft>
              <a:buClr>
                <a:schemeClr val="dk1"/>
              </a:buClr>
              <a:buSzPct val="39285"/>
              <a:buFont typeface="Arial"/>
              <a:buNone/>
            </a:pPr>
            <a:endParaRPr dirty="0">
              <a:latin typeface="Special Elite"/>
              <a:ea typeface="Special Elite"/>
              <a:cs typeface="Special Elite"/>
              <a:sym typeface="Special Elite"/>
            </a:endParaRPr>
          </a:p>
        </p:txBody>
      </p:sp>
      <p:grpSp>
        <p:nvGrpSpPr>
          <p:cNvPr id="257" name="Google Shape;257;p28"/>
          <p:cNvGrpSpPr/>
          <p:nvPr/>
        </p:nvGrpSpPr>
        <p:grpSpPr>
          <a:xfrm>
            <a:off x="1160312" y="1926286"/>
            <a:ext cx="7541906" cy="2644217"/>
            <a:chOff x="1134608" y="1357526"/>
            <a:chExt cx="7318685" cy="3188108"/>
          </a:xfrm>
        </p:grpSpPr>
        <p:sp>
          <p:nvSpPr>
            <p:cNvPr id="258" name="Google Shape;258;p28"/>
            <p:cNvSpPr/>
            <p:nvPr/>
          </p:nvSpPr>
          <p:spPr>
            <a:xfrm>
              <a:off x="1134609" y="1357526"/>
              <a:ext cx="3077984" cy="601039"/>
            </a:xfrm>
            <a:custGeom>
              <a:avLst/>
              <a:gdLst/>
              <a:ahLst/>
              <a:cxnLst/>
              <a:rect l="l" t="t" r="r" b="b"/>
              <a:pathLst>
                <a:path w="21140" h="7094" extrusionOk="0">
                  <a:moveTo>
                    <a:pt x="21139" y="3627"/>
                  </a:moveTo>
                  <a:cubicBezTo>
                    <a:pt x="20590" y="4044"/>
                    <a:pt x="20104" y="4432"/>
                    <a:pt x="19602" y="4795"/>
                  </a:cubicBezTo>
                  <a:cubicBezTo>
                    <a:pt x="19090" y="5168"/>
                    <a:pt x="18563" y="5527"/>
                    <a:pt x="18036" y="5878"/>
                  </a:cubicBezTo>
                  <a:cubicBezTo>
                    <a:pt x="17663" y="6127"/>
                    <a:pt x="17286" y="6379"/>
                    <a:pt x="16890" y="6577"/>
                  </a:cubicBezTo>
                  <a:cubicBezTo>
                    <a:pt x="16671" y="6687"/>
                    <a:pt x="16407" y="6727"/>
                    <a:pt x="16166" y="6731"/>
                  </a:cubicBezTo>
                  <a:cubicBezTo>
                    <a:pt x="14973" y="6753"/>
                    <a:pt x="13783" y="6742"/>
                    <a:pt x="12590" y="6753"/>
                  </a:cubicBezTo>
                  <a:cubicBezTo>
                    <a:pt x="11401" y="6760"/>
                    <a:pt x="10204" y="6767"/>
                    <a:pt x="9011" y="6789"/>
                  </a:cubicBezTo>
                  <a:cubicBezTo>
                    <a:pt x="7873" y="6808"/>
                    <a:pt x="6735" y="6837"/>
                    <a:pt x="5596" y="6877"/>
                  </a:cubicBezTo>
                  <a:cubicBezTo>
                    <a:pt x="4919" y="6899"/>
                    <a:pt x="4235" y="6958"/>
                    <a:pt x="3558" y="6976"/>
                  </a:cubicBezTo>
                  <a:cubicBezTo>
                    <a:pt x="3174" y="6987"/>
                    <a:pt x="2789" y="6947"/>
                    <a:pt x="2409" y="6928"/>
                  </a:cubicBezTo>
                  <a:cubicBezTo>
                    <a:pt x="2354" y="6917"/>
                    <a:pt x="2295" y="6917"/>
                    <a:pt x="2241" y="6925"/>
                  </a:cubicBezTo>
                  <a:cubicBezTo>
                    <a:pt x="1578" y="7093"/>
                    <a:pt x="956" y="6826"/>
                    <a:pt x="305" y="6870"/>
                  </a:cubicBezTo>
                  <a:cubicBezTo>
                    <a:pt x="228" y="6877"/>
                    <a:pt x="147" y="6840"/>
                    <a:pt x="34" y="6815"/>
                  </a:cubicBezTo>
                  <a:cubicBezTo>
                    <a:pt x="26" y="6679"/>
                    <a:pt x="1" y="6540"/>
                    <a:pt x="12" y="6401"/>
                  </a:cubicBezTo>
                  <a:cubicBezTo>
                    <a:pt x="63" y="5669"/>
                    <a:pt x="143" y="4941"/>
                    <a:pt x="180" y="4209"/>
                  </a:cubicBezTo>
                  <a:cubicBezTo>
                    <a:pt x="213" y="3583"/>
                    <a:pt x="217" y="2954"/>
                    <a:pt x="198" y="2328"/>
                  </a:cubicBezTo>
                  <a:cubicBezTo>
                    <a:pt x="176" y="1633"/>
                    <a:pt x="114" y="937"/>
                    <a:pt x="206" y="198"/>
                  </a:cubicBezTo>
                  <a:cubicBezTo>
                    <a:pt x="572" y="191"/>
                    <a:pt x="916" y="191"/>
                    <a:pt x="1256" y="180"/>
                  </a:cubicBezTo>
                  <a:cubicBezTo>
                    <a:pt x="1937" y="165"/>
                    <a:pt x="2617" y="129"/>
                    <a:pt x="3298" y="129"/>
                  </a:cubicBezTo>
                  <a:cubicBezTo>
                    <a:pt x="4447" y="132"/>
                    <a:pt x="5596" y="176"/>
                    <a:pt x="6746" y="176"/>
                  </a:cubicBezTo>
                  <a:cubicBezTo>
                    <a:pt x="7536" y="176"/>
                    <a:pt x="8330" y="129"/>
                    <a:pt x="9121" y="99"/>
                  </a:cubicBezTo>
                  <a:cubicBezTo>
                    <a:pt x="9926" y="70"/>
                    <a:pt x="10735" y="0"/>
                    <a:pt x="11533" y="19"/>
                  </a:cubicBezTo>
                  <a:cubicBezTo>
                    <a:pt x="13055" y="48"/>
                    <a:pt x="14567" y="132"/>
                    <a:pt x="16085" y="191"/>
                  </a:cubicBezTo>
                  <a:cubicBezTo>
                    <a:pt x="16169" y="191"/>
                    <a:pt x="16250" y="187"/>
                    <a:pt x="16334" y="176"/>
                  </a:cubicBezTo>
                  <a:cubicBezTo>
                    <a:pt x="16843" y="143"/>
                    <a:pt x="17245" y="290"/>
                    <a:pt x="17622" y="652"/>
                  </a:cubicBezTo>
                  <a:cubicBezTo>
                    <a:pt x="18318" y="1318"/>
                    <a:pt x="19079" y="1911"/>
                    <a:pt x="19818" y="2533"/>
                  </a:cubicBezTo>
                  <a:cubicBezTo>
                    <a:pt x="20232" y="2877"/>
                    <a:pt x="20653" y="3221"/>
                    <a:pt x="21139" y="3627"/>
                  </a:cubicBezTo>
                  <a:close/>
                </a:path>
              </a:pathLst>
            </a:cu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500" b="1">
                  <a:latin typeface="Special Elite"/>
                  <a:ea typeface="Special Elite"/>
                  <a:cs typeface="Special Elite"/>
                  <a:sym typeface="Special Elite"/>
                </a:rPr>
                <a:t>Ungdomsmottagningen</a:t>
              </a:r>
              <a:endParaRPr sz="1500" b="1">
                <a:latin typeface="Special Elite"/>
                <a:ea typeface="Special Elite"/>
                <a:cs typeface="Special Elite"/>
                <a:sym typeface="Special Elite"/>
              </a:endParaRPr>
            </a:p>
          </p:txBody>
        </p:sp>
        <p:sp>
          <p:nvSpPr>
            <p:cNvPr id="260" name="Google Shape;260;p28"/>
            <p:cNvSpPr/>
            <p:nvPr/>
          </p:nvSpPr>
          <p:spPr>
            <a:xfrm>
              <a:off x="1134609" y="2209632"/>
              <a:ext cx="3018633" cy="601039"/>
            </a:xfrm>
            <a:custGeom>
              <a:avLst/>
              <a:gdLst/>
              <a:ahLst/>
              <a:cxnLst/>
              <a:rect l="l" t="t" r="r" b="b"/>
              <a:pathLst>
                <a:path w="21140" h="7094" extrusionOk="0">
                  <a:moveTo>
                    <a:pt x="21139" y="3624"/>
                  </a:moveTo>
                  <a:cubicBezTo>
                    <a:pt x="20590" y="4044"/>
                    <a:pt x="20104" y="4432"/>
                    <a:pt x="19602" y="4795"/>
                  </a:cubicBezTo>
                  <a:cubicBezTo>
                    <a:pt x="19090" y="5168"/>
                    <a:pt x="18563" y="5527"/>
                    <a:pt x="18036" y="5874"/>
                  </a:cubicBezTo>
                  <a:cubicBezTo>
                    <a:pt x="17663" y="6123"/>
                    <a:pt x="17286" y="6379"/>
                    <a:pt x="16890" y="6573"/>
                  </a:cubicBezTo>
                  <a:cubicBezTo>
                    <a:pt x="16671" y="6683"/>
                    <a:pt x="16407" y="6727"/>
                    <a:pt x="16166" y="6731"/>
                  </a:cubicBezTo>
                  <a:cubicBezTo>
                    <a:pt x="14973" y="6749"/>
                    <a:pt x="13783" y="6742"/>
                    <a:pt x="12590" y="6749"/>
                  </a:cubicBezTo>
                  <a:cubicBezTo>
                    <a:pt x="11401" y="6756"/>
                    <a:pt x="10204" y="6767"/>
                    <a:pt x="9011" y="6789"/>
                  </a:cubicBezTo>
                  <a:cubicBezTo>
                    <a:pt x="7873" y="6808"/>
                    <a:pt x="6735" y="6837"/>
                    <a:pt x="5596" y="6873"/>
                  </a:cubicBezTo>
                  <a:cubicBezTo>
                    <a:pt x="4919" y="6895"/>
                    <a:pt x="4235" y="6958"/>
                    <a:pt x="3558" y="6976"/>
                  </a:cubicBezTo>
                  <a:cubicBezTo>
                    <a:pt x="3174" y="6983"/>
                    <a:pt x="2789" y="6943"/>
                    <a:pt x="2409" y="6925"/>
                  </a:cubicBezTo>
                  <a:cubicBezTo>
                    <a:pt x="2354" y="6917"/>
                    <a:pt x="2295" y="6914"/>
                    <a:pt x="2241" y="6921"/>
                  </a:cubicBezTo>
                  <a:cubicBezTo>
                    <a:pt x="1578" y="7093"/>
                    <a:pt x="956" y="6822"/>
                    <a:pt x="305" y="6870"/>
                  </a:cubicBezTo>
                  <a:cubicBezTo>
                    <a:pt x="228" y="6873"/>
                    <a:pt x="147" y="6837"/>
                    <a:pt x="34" y="6815"/>
                  </a:cubicBezTo>
                  <a:cubicBezTo>
                    <a:pt x="26" y="6676"/>
                    <a:pt x="1" y="6540"/>
                    <a:pt x="12" y="6398"/>
                  </a:cubicBezTo>
                  <a:cubicBezTo>
                    <a:pt x="63" y="5666"/>
                    <a:pt x="143" y="4937"/>
                    <a:pt x="180" y="4209"/>
                  </a:cubicBezTo>
                  <a:cubicBezTo>
                    <a:pt x="213" y="3580"/>
                    <a:pt x="217" y="2950"/>
                    <a:pt x="198" y="2324"/>
                  </a:cubicBezTo>
                  <a:cubicBezTo>
                    <a:pt x="176" y="1629"/>
                    <a:pt x="114" y="937"/>
                    <a:pt x="206" y="194"/>
                  </a:cubicBezTo>
                  <a:cubicBezTo>
                    <a:pt x="572" y="191"/>
                    <a:pt x="916" y="187"/>
                    <a:pt x="1256" y="180"/>
                  </a:cubicBezTo>
                  <a:cubicBezTo>
                    <a:pt x="1937" y="161"/>
                    <a:pt x="2617" y="125"/>
                    <a:pt x="3298" y="129"/>
                  </a:cubicBezTo>
                  <a:cubicBezTo>
                    <a:pt x="4447" y="132"/>
                    <a:pt x="5596" y="172"/>
                    <a:pt x="6746" y="172"/>
                  </a:cubicBezTo>
                  <a:cubicBezTo>
                    <a:pt x="7536" y="172"/>
                    <a:pt x="8330" y="125"/>
                    <a:pt x="9121" y="96"/>
                  </a:cubicBezTo>
                  <a:cubicBezTo>
                    <a:pt x="9926" y="66"/>
                    <a:pt x="10735" y="0"/>
                    <a:pt x="11533" y="15"/>
                  </a:cubicBezTo>
                  <a:cubicBezTo>
                    <a:pt x="13055" y="48"/>
                    <a:pt x="14567" y="129"/>
                    <a:pt x="16085" y="187"/>
                  </a:cubicBezTo>
                  <a:cubicBezTo>
                    <a:pt x="16166" y="191"/>
                    <a:pt x="16250" y="183"/>
                    <a:pt x="16334" y="176"/>
                  </a:cubicBezTo>
                  <a:cubicBezTo>
                    <a:pt x="16843" y="139"/>
                    <a:pt x="17245" y="290"/>
                    <a:pt x="17622" y="652"/>
                  </a:cubicBezTo>
                  <a:cubicBezTo>
                    <a:pt x="18318" y="1318"/>
                    <a:pt x="19079" y="1911"/>
                    <a:pt x="19818" y="2529"/>
                  </a:cubicBezTo>
                  <a:cubicBezTo>
                    <a:pt x="20232" y="2877"/>
                    <a:pt x="20653" y="3221"/>
                    <a:pt x="21139" y="3624"/>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500" b="1">
                  <a:latin typeface="Special Elite"/>
                  <a:ea typeface="Special Elite"/>
                  <a:cs typeface="Special Elite"/>
                  <a:sym typeface="Special Elite"/>
                </a:rPr>
                <a:t>Skolsköterskan på skolan</a:t>
              </a:r>
              <a:endParaRPr sz="1500" b="1">
                <a:latin typeface="Special Elite"/>
                <a:ea typeface="Special Elite"/>
                <a:cs typeface="Special Elite"/>
                <a:sym typeface="Special Elite"/>
              </a:endParaRPr>
            </a:p>
          </p:txBody>
        </p:sp>
        <p:sp>
          <p:nvSpPr>
            <p:cNvPr id="263" name="Google Shape;263;p28"/>
            <p:cNvSpPr/>
            <p:nvPr/>
          </p:nvSpPr>
          <p:spPr>
            <a:xfrm>
              <a:off x="1134610" y="3944916"/>
              <a:ext cx="2146133" cy="600718"/>
            </a:xfrm>
            <a:custGeom>
              <a:avLst/>
              <a:gdLst/>
              <a:ahLst/>
              <a:cxnLst/>
              <a:rect l="l" t="t" r="r" b="b"/>
              <a:pathLst>
                <a:path w="21140" h="7090" extrusionOk="0">
                  <a:moveTo>
                    <a:pt x="21139" y="3624"/>
                  </a:moveTo>
                  <a:cubicBezTo>
                    <a:pt x="20590" y="4041"/>
                    <a:pt x="20104" y="4429"/>
                    <a:pt x="19602" y="4791"/>
                  </a:cubicBezTo>
                  <a:cubicBezTo>
                    <a:pt x="19090" y="5164"/>
                    <a:pt x="18563" y="5523"/>
                    <a:pt x="18036" y="5874"/>
                  </a:cubicBezTo>
                  <a:cubicBezTo>
                    <a:pt x="17663" y="6120"/>
                    <a:pt x="17286" y="6376"/>
                    <a:pt x="16890" y="6573"/>
                  </a:cubicBezTo>
                  <a:cubicBezTo>
                    <a:pt x="16671" y="6683"/>
                    <a:pt x="16407" y="6723"/>
                    <a:pt x="16166" y="6727"/>
                  </a:cubicBezTo>
                  <a:cubicBezTo>
                    <a:pt x="14973" y="6745"/>
                    <a:pt x="13783" y="6738"/>
                    <a:pt x="12590" y="6745"/>
                  </a:cubicBezTo>
                  <a:cubicBezTo>
                    <a:pt x="11401" y="6756"/>
                    <a:pt x="10204" y="6764"/>
                    <a:pt x="9011" y="6786"/>
                  </a:cubicBezTo>
                  <a:cubicBezTo>
                    <a:pt x="7873" y="6804"/>
                    <a:pt x="6735" y="6833"/>
                    <a:pt x="5596" y="6870"/>
                  </a:cubicBezTo>
                  <a:cubicBezTo>
                    <a:pt x="4919" y="6892"/>
                    <a:pt x="4235" y="6954"/>
                    <a:pt x="3558" y="6972"/>
                  </a:cubicBezTo>
                  <a:cubicBezTo>
                    <a:pt x="3174" y="6983"/>
                    <a:pt x="2789" y="6943"/>
                    <a:pt x="2409" y="6925"/>
                  </a:cubicBezTo>
                  <a:cubicBezTo>
                    <a:pt x="2354" y="6914"/>
                    <a:pt x="2295" y="6914"/>
                    <a:pt x="2241" y="6921"/>
                  </a:cubicBezTo>
                  <a:cubicBezTo>
                    <a:pt x="1578" y="7089"/>
                    <a:pt x="956" y="6822"/>
                    <a:pt x="305" y="6866"/>
                  </a:cubicBezTo>
                  <a:cubicBezTo>
                    <a:pt x="228" y="6873"/>
                    <a:pt x="147" y="6837"/>
                    <a:pt x="34" y="6811"/>
                  </a:cubicBezTo>
                  <a:cubicBezTo>
                    <a:pt x="26" y="6672"/>
                    <a:pt x="1" y="6537"/>
                    <a:pt x="12" y="6398"/>
                  </a:cubicBezTo>
                  <a:cubicBezTo>
                    <a:pt x="63" y="5666"/>
                    <a:pt x="143" y="4937"/>
                    <a:pt x="180" y="4209"/>
                  </a:cubicBezTo>
                  <a:cubicBezTo>
                    <a:pt x="213" y="3580"/>
                    <a:pt x="217" y="2950"/>
                    <a:pt x="198" y="2324"/>
                  </a:cubicBezTo>
                  <a:cubicBezTo>
                    <a:pt x="176" y="1629"/>
                    <a:pt x="114" y="937"/>
                    <a:pt x="206" y="194"/>
                  </a:cubicBezTo>
                  <a:cubicBezTo>
                    <a:pt x="572" y="191"/>
                    <a:pt x="916" y="187"/>
                    <a:pt x="1256" y="180"/>
                  </a:cubicBezTo>
                  <a:cubicBezTo>
                    <a:pt x="1937" y="161"/>
                    <a:pt x="2617" y="125"/>
                    <a:pt x="3298" y="129"/>
                  </a:cubicBezTo>
                  <a:cubicBezTo>
                    <a:pt x="4447" y="132"/>
                    <a:pt x="5596" y="172"/>
                    <a:pt x="6746" y="172"/>
                  </a:cubicBezTo>
                  <a:cubicBezTo>
                    <a:pt x="7536" y="172"/>
                    <a:pt x="8330" y="125"/>
                    <a:pt x="9121" y="96"/>
                  </a:cubicBezTo>
                  <a:cubicBezTo>
                    <a:pt x="9926" y="66"/>
                    <a:pt x="10735" y="0"/>
                    <a:pt x="11533" y="15"/>
                  </a:cubicBezTo>
                  <a:cubicBezTo>
                    <a:pt x="13055" y="48"/>
                    <a:pt x="14567" y="129"/>
                    <a:pt x="16085" y="187"/>
                  </a:cubicBezTo>
                  <a:cubicBezTo>
                    <a:pt x="16169" y="187"/>
                    <a:pt x="16250" y="183"/>
                    <a:pt x="16334" y="176"/>
                  </a:cubicBezTo>
                  <a:cubicBezTo>
                    <a:pt x="16843" y="139"/>
                    <a:pt x="17245" y="290"/>
                    <a:pt x="17622" y="652"/>
                  </a:cubicBezTo>
                  <a:cubicBezTo>
                    <a:pt x="18318" y="1318"/>
                    <a:pt x="19079" y="1911"/>
                    <a:pt x="19818" y="2529"/>
                  </a:cubicBezTo>
                  <a:cubicBezTo>
                    <a:pt x="20232" y="2873"/>
                    <a:pt x="20653" y="3217"/>
                    <a:pt x="21139" y="3624"/>
                  </a:cubicBezTo>
                  <a:close/>
                </a:path>
              </a:pathLst>
            </a:custGeom>
            <a:solidFill>
              <a:schemeClr val="accent6"/>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700" b="1">
                  <a:latin typeface="Special Elite"/>
                  <a:ea typeface="Special Elite"/>
                  <a:cs typeface="Special Elite"/>
                  <a:sym typeface="Special Elite"/>
                </a:rPr>
                <a:t>Mensen.se</a:t>
              </a:r>
              <a:endParaRPr sz="1700" b="1">
                <a:latin typeface="Special Elite"/>
                <a:ea typeface="Special Elite"/>
                <a:cs typeface="Special Elite"/>
                <a:sym typeface="Special Elite"/>
              </a:endParaRPr>
            </a:p>
          </p:txBody>
        </p:sp>
        <p:sp>
          <p:nvSpPr>
            <p:cNvPr id="265" name="Google Shape;265;p28"/>
            <p:cNvSpPr/>
            <p:nvPr/>
          </p:nvSpPr>
          <p:spPr>
            <a:xfrm>
              <a:off x="4249877" y="1383671"/>
              <a:ext cx="4203416" cy="601048"/>
            </a:xfrm>
            <a:custGeom>
              <a:avLst/>
              <a:gdLst/>
              <a:ahLst/>
              <a:cxnLst/>
              <a:rect l="l" t="t" r="r" b="b"/>
              <a:pathLst>
                <a:path w="15931" h="13099" extrusionOk="0">
                  <a:moveTo>
                    <a:pt x="6129" y="0"/>
                  </a:moveTo>
                  <a:cubicBezTo>
                    <a:pt x="640" y="0"/>
                    <a:pt x="443" y="954"/>
                    <a:pt x="222" y="1638"/>
                  </a:cubicBezTo>
                  <a:cubicBezTo>
                    <a:pt x="0" y="2322"/>
                    <a:pt x="375" y="10869"/>
                    <a:pt x="638" y="11551"/>
                  </a:cubicBezTo>
                  <a:cubicBezTo>
                    <a:pt x="901" y="12232"/>
                    <a:pt x="1450" y="12853"/>
                    <a:pt x="2186" y="13030"/>
                  </a:cubicBezTo>
                  <a:cubicBezTo>
                    <a:pt x="2440" y="13092"/>
                    <a:pt x="2703" y="13099"/>
                    <a:pt x="2966" y="13099"/>
                  </a:cubicBezTo>
                  <a:cubicBezTo>
                    <a:pt x="2999" y="13099"/>
                    <a:pt x="3032" y="13099"/>
                    <a:pt x="3066" y="13099"/>
                  </a:cubicBezTo>
                  <a:cubicBezTo>
                    <a:pt x="6629" y="13083"/>
                    <a:pt x="10188" y="12934"/>
                    <a:pt x="13743" y="12651"/>
                  </a:cubicBezTo>
                  <a:cubicBezTo>
                    <a:pt x="14412" y="12598"/>
                    <a:pt x="15159" y="12501"/>
                    <a:pt x="15574" y="11997"/>
                  </a:cubicBezTo>
                  <a:cubicBezTo>
                    <a:pt x="15917" y="11580"/>
                    <a:pt x="15930" y="11005"/>
                    <a:pt x="15929" y="10475"/>
                  </a:cubicBezTo>
                  <a:cubicBezTo>
                    <a:pt x="15924" y="8512"/>
                    <a:pt x="15918" y="6549"/>
                    <a:pt x="15914" y="4587"/>
                  </a:cubicBezTo>
                  <a:cubicBezTo>
                    <a:pt x="15911" y="3837"/>
                    <a:pt x="15908" y="3078"/>
                    <a:pt x="15707" y="2353"/>
                  </a:cubicBezTo>
                  <a:cubicBezTo>
                    <a:pt x="15507" y="1628"/>
                    <a:pt x="15083" y="932"/>
                    <a:pt x="14412" y="546"/>
                  </a:cubicBezTo>
                  <a:cubicBezTo>
                    <a:pt x="13751" y="166"/>
                    <a:pt x="12943" y="130"/>
                    <a:pt x="12175" y="106"/>
                  </a:cubicBezTo>
                  <a:cubicBezTo>
                    <a:pt x="10160" y="47"/>
                    <a:pt x="8144" y="0"/>
                    <a:pt x="6129" y="0"/>
                  </a:cubicBezTo>
                  <a:close/>
                </a:path>
              </a:pathLst>
            </a:custGeom>
            <a:solidFill>
              <a:schemeClr val="lt2"/>
            </a:solidFill>
            <a:ln w="9525" cap="flat" cmpd="sng">
              <a:solidFill>
                <a:schemeClr val="accent1"/>
              </a:solidFill>
              <a:prstDash val="solid"/>
              <a:round/>
              <a:headEnd type="none" w="sm" len="sm"/>
              <a:tailEnd type="none" w="sm" len="sm"/>
            </a:ln>
          </p:spPr>
          <p:txBody>
            <a:bodyPr spcFirstLastPara="1" wrap="square" lIns="228600"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latin typeface="Special Elite"/>
                  <a:ea typeface="Special Elite"/>
                  <a:cs typeface="Special Elite"/>
                  <a:sym typeface="Special Elite"/>
                </a:rPr>
                <a:t>Umo.se för information och tidsbokning.</a:t>
              </a:r>
              <a:endParaRPr sz="1500" dirty="0">
                <a:solidFill>
                  <a:schemeClr val="dk1"/>
                </a:solidFill>
                <a:latin typeface="Special Elite"/>
                <a:ea typeface="Special Elite"/>
                <a:cs typeface="Special Elite"/>
                <a:sym typeface="Special Elite"/>
              </a:endParaRPr>
            </a:p>
          </p:txBody>
        </p:sp>
        <p:sp>
          <p:nvSpPr>
            <p:cNvPr id="266" name="Google Shape;266;p28"/>
            <p:cNvSpPr/>
            <p:nvPr/>
          </p:nvSpPr>
          <p:spPr>
            <a:xfrm flipH="1">
              <a:off x="4212629" y="2227245"/>
              <a:ext cx="2929591" cy="565811"/>
            </a:xfrm>
            <a:custGeom>
              <a:avLst/>
              <a:gdLst/>
              <a:ahLst/>
              <a:cxnLst/>
              <a:rect l="l" t="t" r="r" b="b"/>
              <a:pathLst>
                <a:path w="15931" h="13099" extrusionOk="0">
                  <a:moveTo>
                    <a:pt x="6129" y="0"/>
                  </a:moveTo>
                  <a:cubicBezTo>
                    <a:pt x="640" y="0"/>
                    <a:pt x="443" y="954"/>
                    <a:pt x="222" y="1638"/>
                  </a:cubicBezTo>
                  <a:cubicBezTo>
                    <a:pt x="0" y="2322"/>
                    <a:pt x="375" y="10869"/>
                    <a:pt x="638" y="11551"/>
                  </a:cubicBezTo>
                  <a:cubicBezTo>
                    <a:pt x="901" y="12232"/>
                    <a:pt x="1450" y="12853"/>
                    <a:pt x="2186" y="13030"/>
                  </a:cubicBezTo>
                  <a:cubicBezTo>
                    <a:pt x="2440" y="13092"/>
                    <a:pt x="2703" y="13099"/>
                    <a:pt x="2966" y="13099"/>
                  </a:cubicBezTo>
                  <a:cubicBezTo>
                    <a:pt x="2999" y="13099"/>
                    <a:pt x="3032" y="13099"/>
                    <a:pt x="3066" y="13099"/>
                  </a:cubicBezTo>
                  <a:cubicBezTo>
                    <a:pt x="6629" y="13083"/>
                    <a:pt x="10188" y="12934"/>
                    <a:pt x="13743" y="12651"/>
                  </a:cubicBezTo>
                  <a:cubicBezTo>
                    <a:pt x="14412" y="12598"/>
                    <a:pt x="15159" y="12501"/>
                    <a:pt x="15574" y="11997"/>
                  </a:cubicBezTo>
                  <a:cubicBezTo>
                    <a:pt x="15917" y="11580"/>
                    <a:pt x="15930" y="11005"/>
                    <a:pt x="15929" y="10475"/>
                  </a:cubicBezTo>
                  <a:cubicBezTo>
                    <a:pt x="15924" y="8512"/>
                    <a:pt x="15918" y="6549"/>
                    <a:pt x="15914" y="4587"/>
                  </a:cubicBezTo>
                  <a:cubicBezTo>
                    <a:pt x="15911" y="3837"/>
                    <a:pt x="15908" y="3078"/>
                    <a:pt x="15707" y="2353"/>
                  </a:cubicBezTo>
                  <a:cubicBezTo>
                    <a:pt x="15507" y="1628"/>
                    <a:pt x="15083" y="932"/>
                    <a:pt x="14412" y="546"/>
                  </a:cubicBezTo>
                  <a:cubicBezTo>
                    <a:pt x="13751" y="166"/>
                    <a:pt x="12943" y="130"/>
                    <a:pt x="12175" y="106"/>
                  </a:cubicBezTo>
                  <a:cubicBezTo>
                    <a:pt x="10160" y="47"/>
                    <a:pt x="8144" y="0"/>
                    <a:pt x="6129" y="0"/>
                  </a:cubicBezTo>
                  <a:close/>
                </a:path>
              </a:pathLst>
            </a:cu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114300" lvl="0" indent="0" algn="l" rtl="0">
                <a:lnSpc>
                  <a:spcPct val="100000"/>
                </a:lnSpc>
                <a:spcBef>
                  <a:spcPts val="0"/>
                </a:spcBef>
                <a:spcAft>
                  <a:spcPts val="0"/>
                </a:spcAft>
                <a:buClr>
                  <a:schemeClr val="dk1"/>
                </a:buClr>
                <a:buSzPts val="1100"/>
                <a:buFont typeface="Arial"/>
                <a:buNone/>
              </a:pPr>
              <a:r>
                <a:rPr lang="en" sz="1500">
                  <a:solidFill>
                    <a:schemeClr val="dk1"/>
                  </a:solidFill>
                  <a:latin typeface="Special Elite"/>
                  <a:ea typeface="Special Elite"/>
                  <a:cs typeface="Special Elite"/>
                  <a:sym typeface="Special Elite"/>
                </a:rPr>
                <a:t>   Fråga allt du undrar!</a:t>
              </a:r>
              <a:endParaRPr sz="1500">
                <a:solidFill>
                  <a:schemeClr val="dk1"/>
                </a:solidFill>
                <a:latin typeface="Special Elite"/>
                <a:ea typeface="Special Elite"/>
                <a:cs typeface="Special Elite"/>
                <a:sym typeface="Special Elite"/>
              </a:endParaRPr>
            </a:p>
          </p:txBody>
        </p:sp>
        <p:sp>
          <p:nvSpPr>
            <p:cNvPr id="267" name="Google Shape;267;p28"/>
            <p:cNvSpPr/>
            <p:nvPr/>
          </p:nvSpPr>
          <p:spPr>
            <a:xfrm>
              <a:off x="3037088" y="3061724"/>
              <a:ext cx="3658156" cy="565811"/>
            </a:xfrm>
            <a:custGeom>
              <a:avLst/>
              <a:gdLst/>
              <a:ahLst/>
              <a:cxnLst/>
              <a:rect l="l" t="t" r="r" b="b"/>
              <a:pathLst>
                <a:path w="15931" h="13099" extrusionOk="0">
                  <a:moveTo>
                    <a:pt x="6129" y="0"/>
                  </a:moveTo>
                  <a:cubicBezTo>
                    <a:pt x="640" y="0"/>
                    <a:pt x="443" y="954"/>
                    <a:pt x="222" y="1638"/>
                  </a:cubicBezTo>
                  <a:cubicBezTo>
                    <a:pt x="0" y="2322"/>
                    <a:pt x="375" y="10869"/>
                    <a:pt x="638" y="11551"/>
                  </a:cubicBezTo>
                  <a:cubicBezTo>
                    <a:pt x="901" y="12232"/>
                    <a:pt x="1450" y="12853"/>
                    <a:pt x="2186" y="13030"/>
                  </a:cubicBezTo>
                  <a:cubicBezTo>
                    <a:pt x="2440" y="13092"/>
                    <a:pt x="2703" y="13099"/>
                    <a:pt x="2966" y="13099"/>
                  </a:cubicBezTo>
                  <a:cubicBezTo>
                    <a:pt x="2999" y="13099"/>
                    <a:pt x="3032" y="13099"/>
                    <a:pt x="3066" y="13099"/>
                  </a:cubicBezTo>
                  <a:cubicBezTo>
                    <a:pt x="6629" y="13083"/>
                    <a:pt x="10188" y="12934"/>
                    <a:pt x="13743" y="12651"/>
                  </a:cubicBezTo>
                  <a:cubicBezTo>
                    <a:pt x="14412" y="12598"/>
                    <a:pt x="15159" y="12501"/>
                    <a:pt x="15574" y="11997"/>
                  </a:cubicBezTo>
                  <a:cubicBezTo>
                    <a:pt x="15917" y="11580"/>
                    <a:pt x="15930" y="11005"/>
                    <a:pt x="15929" y="10475"/>
                  </a:cubicBezTo>
                  <a:cubicBezTo>
                    <a:pt x="15924" y="8512"/>
                    <a:pt x="15918" y="6549"/>
                    <a:pt x="15914" y="4587"/>
                  </a:cubicBezTo>
                  <a:cubicBezTo>
                    <a:pt x="15911" y="3837"/>
                    <a:pt x="15908" y="3078"/>
                    <a:pt x="15707" y="2353"/>
                  </a:cubicBezTo>
                  <a:cubicBezTo>
                    <a:pt x="15507" y="1628"/>
                    <a:pt x="15083" y="932"/>
                    <a:pt x="14412" y="546"/>
                  </a:cubicBezTo>
                  <a:cubicBezTo>
                    <a:pt x="13751" y="166"/>
                    <a:pt x="12943" y="130"/>
                    <a:pt x="12175" y="106"/>
                  </a:cubicBezTo>
                  <a:cubicBezTo>
                    <a:pt x="10160" y="47"/>
                    <a:pt x="8144" y="0"/>
                    <a:pt x="6129" y="0"/>
                  </a:cubicBezTo>
                  <a:close/>
                </a:path>
              </a:pathLst>
            </a:custGeom>
            <a:solidFill>
              <a:schemeClr val="lt2"/>
            </a:solidFill>
            <a:ln w="9525" cap="flat" cmpd="sng">
              <a:solidFill>
                <a:schemeClr val="accent1"/>
              </a:solidFill>
              <a:prstDash val="solid"/>
              <a:round/>
              <a:headEnd type="none" w="sm" len="sm"/>
              <a:tailEnd type="none" w="sm" len="sm"/>
            </a:ln>
          </p:spPr>
          <p:txBody>
            <a:bodyPr spcFirstLastPara="1" wrap="square" lIns="228600"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latin typeface="Special Elite"/>
                  <a:ea typeface="Special Elite"/>
                  <a:cs typeface="Special Elite"/>
                  <a:sym typeface="Special Elite"/>
                </a:rPr>
                <a:t> Rfsu.se - Chatta och ställ frågor.</a:t>
              </a:r>
              <a:endParaRPr sz="1500" dirty="0">
                <a:solidFill>
                  <a:schemeClr val="dk1"/>
                </a:solidFill>
                <a:latin typeface="Special Elite"/>
                <a:ea typeface="Special Elite"/>
                <a:cs typeface="Special Elite"/>
                <a:sym typeface="Special Elite"/>
              </a:endParaRPr>
            </a:p>
          </p:txBody>
        </p:sp>
        <p:sp>
          <p:nvSpPr>
            <p:cNvPr id="268" name="Google Shape;268;p28"/>
            <p:cNvSpPr/>
            <p:nvPr/>
          </p:nvSpPr>
          <p:spPr>
            <a:xfrm flipH="1">
              <a:off x="3484073" y="3962401"/>
              <a:ext cx="2764188" cy="565779"/>
            </a:xfrm>
            <a:custGeom>
              <a:avLst/>
              <a:gdLst/>
              <a:ahLst/>
              <a:cxnLst/>
              <a:rect l="l" t="t" r="r" b="b"/>
              <a:pathLst>
                <a:path w="15931" h="13099" extrusionOk="0">
                  <a:moveTo>
                    <a:pt x="6129" y="0"/>
                  </a:moveTo>
                  <a:cubicBezTo>
                    <a:pt x="640" y="0"/>
                    <a:pt x="443" y="954"/>
                    <a:pt x="222" y="1638"/>
                  </a:cubicBezTo>
                  <a:cubicBezTo>
                    <a:pt x="0" y="2322"/>
                    <a:pt x="375" y="10869"/>
                    <a:pt x="638" y="11551"/>
                  </a:cubicBezTo>
                  <a:cubicBezTo>
                    <a:pt x="901" y="12232"/>
                    <a:pt x="1450" y="12853"/>
                    <a:pt x="2186" y="13030"/>
                  </a:cubicBezTo>
                  <a:cubicBezTo>
                    <a:pt x="2440" y="13092"/>
                    <a:pt x="2703" y="13099"/>
                    <a:pt x="2966" y="13099"/>
                  </a:cubicBezTo>
                  <a:cubicBezTo>
                    <a:pt x="2999" y="13099"/>
                    <a:pt x="3032" y="13099"/>
                    <a:pt x="3066" y="13099"/>
                  </a:cubicBezTo>
                  <a:cubicBezTo>
                    <a:pt x="6629" y="13083"/>
                    <a:pt x="10188" y="12934"/>
                    <a:pt x="13743" y="12651"/>
                  </a:cubicBezTo>
                  <a:cubicBezTo>
                    <a:pt x="14412" y="12598"/>
                    <a:pt x="15159" y="12501"/>
                    <a:pt x="15574" y="11997"/>
                  </a:cubicBezTo>
                  <a:cubicBezTo>
                    <a:pt x="15917" y="11580"/>
                    <a:pt x="15930" y="11005"/>
                    <a:pt x="15929" y="10475"/>
                  </a:cubicBezTo>
                  <a:cubicBezTo>
                    <a:pt x="15924" y="8512"/>
                    <a:pt x="15918" y="6549"/>
                    <a:pt x="15914" y="4587"/>
                  </a:cubicBezTo>
                  <a:cubicBezTo>
                    <a:pt x="15911" y="3837"/>
                    <a:pt x="15908" y="3078"/>
                    <a:pt x="15707" y="2353"/>
                  </a:cubicBezTo>
                  <a:cubicBezTo>
                    <a:pt x="15507" y="1628"/>
                    <a:pt x="15083" y="932"/>
                    <a:pt x="14412" y="546"/>
                  </a:cubicBezTo>
                  <a:cubicBezTo>
                    <a:pt x="13751" y="166"/>
                    <a:pt x="12943" y="130"/>
                    <a:pt x="12175" y="106"/>
                  </a:cubicBezTo>
                  <a:cubicBezTo>
                    <a:pt x="10160" y="47"/>
                    <a:pt x="8144" y="0"/>
                    <a:pt x="6129" y="0"/>
                  </a:cubicBezTo>
                  <a:close/>
                </a:path>
              </a:pathLst>
            </a:custGeom>
            <a:solidFill>
              <a:schemeClr val="lt2"/>
            </a:solidFill>
            <a:ln w="9525" cap="flat" cmpd="sng">
              <a:solidFill>
                <a:schemeClr val="accent1"/>
              </a:solidFill>
              <a:prstDash val="solid"/>
              <a:round/>
              <a:headEnd type="none" w="sm" len="sm"/>
              <a:tailEnd type="none" w="sm" len="sm"/>
            </a:ln>
          </p:spPr>
          <p:txBody>
            <a:bodyPr spcFirstLastPara="1" wrap="square" lIns="228600"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 sz="1500">
                  <a:solidFill>
                    <a:schemeClr val="dk1"/>
                  </a:solidFill>
                  <a:latin typeface="Special Elite"/>
                  <a:ea typeface="Special Elite"/>
                  <a:cs typeface="Special Elite"/>
                  <a:sym typeface="Special Elite"/>
                </a:rPr>
                <a:t>  Lär dig allt om mens. </a:t>
              </a:r>
              <a:endParaRPr sz="1500">
                <a:solidFill>
                  <a:schemeClr val="dk1"/>
                </a:solidFill>
                <a:latin typeface="Special Elite"/>
                <a:ea typeface="Special Elite"/>
                <a:cs typeface="Special Elite"/>
                <a:sym typeface="Special Elite"/>
              </a:endParaRPr>
            </a:p>
          </p:txBody>
        </p:sp>
        <p:sp>
          <p:nvSpPr>
            <p:cNvPr id="269" name="Google Shape;269;p28"/>
            <p:cNvSpPr/>
            <p:nvPr/>
          </p:nvSpPr>
          <p:spPr>
            <a:xfrm>
              <a:off x="1134608" y="3061724"/>
              <a:ext cx="1791139" cy="600718"/>
            </a:xfrm>
            <a:custGeom>
              <a:avLst/>
              <a:gdLst/>
              <a:ahLst/>
              <a:cxnLst/>
              <a:rect l="l" t="t" r="r" b="b"/>
              <a:pathLst>
                <a:path w="21140" h="7090" extrusionOk="0">
                  <a:moveTo>
                    <a:pt x="21139" y="3624"/>
                  </a:moveTo>
                  <a:cubicBezTo>
                    <a:pt x="20590" y="4041"/>
                    <a:pt x="20104" y="4429"/>
                    <a:pt x="19602" y="4791"/>
                  </a:cubicBezTo>
                  <a:cubicBezTo>
                    <a:pt x="19090" y="5164"/>
                    <a:pt x="18563" y="5523"/>
                    <a:pt x="18036" y="5874"/>
                  </a:cubicBezTo>
                  <a:cubicBezTo>
                    <a:pt x="17663" y="6120"/>
                    <a:pt x="17286" y="6376"/>
                    <a:pt x="16890" y="6573"/>
                  </a:cubicBezTo>
                  <a:cubicBezTo>
                    <a:pt x="16671" y="6683"/>
                    <a:pt x="16407" y="6723"/>
                    <a:pt x="16166" y="6727"/>
                  </a:cubicBezTo>
                  <a:cubicBezTo>
                    <a:pt x="14973" y="6745"/>
                    <a:pt x="13783" y="6738"/>
                    <a:pt x="12590" y="6745"/>
                  </a:cubicBezTo>
                  <a:cubicBezTo>
                    <a:pt x="11401" y="6756"/>
                    <a:pt x="10204" y="6764"/>
                    <a:pt x="9011" y="6786"/>
                  </a:cubicBezTo>
                  <a:cubicBezTo>
                    <a:pt x="7873" y="6804"/>
                    <a:pt x="6735" y="6833"/>
                    <a:pt x="5596" y="6870"/>
                  </a:cubicBezTo>
                  <a:cubicBezTo>
                    <a:pt x="4919" y="6892"/>
                    <a:pt x="4235" y="6954"/>
                    <a:pt x="3558" y="6972"/>
                  </a:cubicBezTo>
                  <a:cubicBezTo>
                    <a:pt x="3174" y="6983"/>
                    <a:pt x="2789" y="6943"/>
                    <a:pt x="2409" y="6925"/>
                  </a:cubicBezTo>
                  <a:cubicBezTo>
                    <a:pt x="2354" y="6914"/>
                    <a:pt x="2295" y="6914"/>
                    <a:pt x="2241" y="6921"/>
                  </a:cubicBezTo>
                  <a:cubicBezTo>
                    <a:pt x="1578" y="7089"/>
                    <a:pt x="956" y="6822"/>
                    <a:pt x="305" y="6866"/>
                  </a:cubicBezTo>
                  <a:cubicBezTo>
                    <a:pt x="228" y="6873"/>
                    <a:pt x="147" y="6837"/>
                    <a:pt x="34" y="6811"/>
                  </a:cubicBezTo>
                  <a:cubicBezTo>
                    <a:pt x="26" y="6672"/>
                    <a:pt x="1" y="6537"/>
                    <a:pt x="12" y="6398"/>
                  </a:cubicBezTo>
                  <a:cubicBezTo>
                    <a:pt x="63" y="5666"/>
                    <a:pt x="143" y="4937"/>
                    <a:pt x="180" y="4209"/>
                  </a:cubicBezTo>
                  <a:cubicBezTo>
                    <a:pt x="213" y="3580"/>
                    <a:pt x="217" y="2950"/>
                    <a:pt x="198" y="2324"/>
                  </a:cubicBezTo>
                  <a:cubicBezTo>
                    <a:pt x="176" y="1629"/>
                    <a:pt x="114" y="937"/>
                    <a:pt x="206" y="194"/>
                  </a:cubicBezTo>
                  <a:cubicBezTo>
                    <a:pt x="572" y="191"/>
                    <a:pt x="916" y="187"/>
                    <a:pt x="1256" y="180"/>
                  </a:cubicBezTo>
                  <a:cubicBezTo>
                    <a:pt x="1937" y="161"/>
                    <a:pt x="2617" y="125"/>
                    <a:pt x="3298" y="129"/>
                  </a:cubicBezTo>
                  <a:cubicBezTo>
                    <a:pt x="4447" y="132"/>
                    <a:pt x="5596" y="172"/>
                    <a:pt x="6746" y="172"/>
                  </a:cubicBezTo>
                  <a:cubicBezTo>
                    <a:pt x="7536" y="172"/>
                    <a:pt x="8330" y="125"/>
                    <a:pt x="9121" y="96"/>
                  </a:cubicBezTo>
                  <a:cubicBezTo>
                    <a:pt x="9926" y="66"/>
                    <a:pt x="10735" y="0"/>
                    <a:pt x="11533" y="15"/>
                  </a:cubicBezTo>
                  <a:cubicBezTo>
                    <a:pt x="13055" y="48"/>
                    <a:pt x="14567" y="129"/>
                    <a:pt x="16085" y="187"/>
                  </a:cubicBezTo>
                  <a:cubicBezTo>
                    <a:pt x="16169" y="187"/>
                    <a:pt x="16250" y="183"/>
                    <a:pt x="16334" y="176"/>
                  </a:cubicBezTo>
                  <a:cubicBezTo>
                    <a:pt x="16843" y="139"/>
                    <a:pt x="17245" y="290"/>
                    <a:pt x="17622" y="652"/>
                  </a:cubicBezTo>
                  <a:cubicBezTo>
                    <a:pt x="18318" y="1318"/>
                    <a:pt x="19079" y="1911"/>
                    <a:pt x="19818" y="2529"/>
                  </a:cubicBezTo>
                  <a:cubicBezTo>
                    <a:pt x="20232" y="2873"/>
                    <a:pt x="20653" y="3217"/>
                    <a:pt x="21139" y="3624"/>
                  </a:cubicBezTo>
                  <a:close/>
                </a:path>
              </a:pathLst>
            </a:cu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Special Elite"/>
                  <a:ea typeface="Special Elite"/>
                  <a:cs typeface="Special Elite"/>
                  <a:sym typeface="Special Elite"/>
                </a:rPr>
                <a:t>RFSU</a:t>
              </a:r>
              <a:endParaRPr sz="1800" b="1">
                <a:latin typeface="Special Elite"/>
                <a:ea typeface="Special Elite"/>
                <a:cs typeface="Special Elite"/>
                <a:sym typeface="Special Elite"/>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1DBFF"/>
        </a:solidFill>
        <a:effectLst/>
      </p:bgPr>
    </p:bg>
    <p:spTree>
      <p:nvGrpSpPr>
        <p:cNvPr id="1" name="Shape 273"/>
        <p:cNvGrpSpPr/>
        <p:nvPr/>
      </p:nvGrpSpPr>
      <p:grpSpPr>
        <a:xfrm>
          <a:off x="0" y="0"/>
          <a:ext cx="0" cy="0"/>
          <a:chOff x="0" y="0"/>
          <a:chExt cx="0" cy="0"/>
        </a:xfrm>
      </p:grpSpPr>
      <p:sp>
        <p:nvSpPr>
          <p:cNvPr id="274" name="Google Shape;274;p29"/>
          <p:cNvSpPr txBox="1">
            <a:spLocks noGrp="1"/>
          </p:cNvSpPr>
          <p:nvPr>
            <p:ph type="title"/>
          </p:nvPr>
        </p:nvSpPr>
        <p:spPr>
          <a:xfrm>
            <a:off x="-918350" y="445298"/>
            <a:ext cx="8229600" cy="3789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endParaRPr>
              <a:latin typeface="Special Elite"/>
              <a:ea typeface="Special Elite"/>
              <a:cs typeface="Special Elite"/>
              <a:sym typeface="Special Elite"/>
            </a:endParaRPr>
          </a:p>
          <a:p>
            <a:pPr marL="0" lvl="0" indent="0" algn="ctr" rtl="0">
              <a:spcBef>
                <a:spcPts val="0"/>
              </a:spcBef>
              <a:spcAft>
                <a:spcPts val="0"/>
              </a:spcAft>
              <a:buClr>
                <a:schemeClr val="dk1"/>
              </a:buClr>
              <a:buSzPct val="39285"/>
              <a:buFont typeface="Arial"/>
              <a:buNone/>
            </a:pPr>
            <a:endParaRPr>
              <a:latin typeface="Special Elite"/>
              <a:ea typeface="Special Elite"/>
              <a:cs typeface="Special Elite"/>
              <a:sym typeface="Special Elite"/>
            </a:endParaRPr>
          </a:p>
          <a:p>
            <a:pPr marL="2286000" lvl="0" indent="457200" algn="ctr" rtl="0">
              <a:spcBef>
                <a:spcPts val="0"/>
              </a:spcBef>
              <a:spcAft>
                <a:spcPts val="0"/>
              </a:spcAft>
              <a:buClr>
                <a:schemeClr val="dk1"/>
              </a:buClr>
              <a:buSzPts val="990"/>
              <a:buFont typeface="Arial"/>
              <a:buNone/>
            </a:pPr>
            <a:r>
              <a:rPr lang="en" sz="7872">
                <a:latin typeface="Special Elite"/>
                <a:ea typeface="Special Elite"/>
                <a:cs typeface="Special Elite"/>
                <a:sym typeface="Special Elite"/>
              </a:rPr>
              <a:t>Ta hand om varandra!</a:t>
            </a:r>
            <a:endParaRPr sz="7872">
              <a:latin typeface="Special Elite"/>
              <a:ea typeface="Special Elite"/>
              <a:cs typeface="Special Elite"/>
              <a:sym typeface="Special Elite"/>
            </a:endParaRPr>
          </a:p>
          <a:p>
            <a:pPr marL="2743200" lvl="0" indent="0" algn="l" rtl="0">
              <a:spcBef>
                <a:spcPts val="0"/>
              </a:spcBef>
              <a:spcAft>
                <a:spcPts val="0"/>
              </a:spcAft>
              <a:buClr>
                <a:schemeClr val="dk1"/>
              </a:buClr>
              <a:buSzPts val="990"/>
              <a:buFont typeface="Arial"/>
              <a:buNone/>
            </a:pPr>
            <a:endParaRPr sz="7872">
              <a:latin typeface="Special Elite"/>
              <a:ea typeface="Special Elite"/>
              <a:cs typeface="Special Elite"/>
              <a:sym typeface="Special Elite"/>
            </a:endParaRPr>
          </a:p>
        </p:txBody>
      </p:sp>
      <p:pic>
        <p:nvPicPr>
          <p:cNvPr id="275" name="Google Shape;275;p29"/>
          <p:cNvPicPr preferRelativeResize="0"/>
          <p:nvPr/>
        </p:nvPicPr>
        <p:blipFill>
          <a:blip r:embed="rId3">
            <a:alphaModFix/>
          </a:blip>
          <a:stretch>
            <a:fillRect/>
          </a:stretch>
        </p:blipFill>
        <p:spPr>
          <a:xfrm>
            <a:off x="192775" y="504875"/>
            <a:ext cx="2112325" cy="1408226"/>
          </a:xfrm>
          <a:prstGeom prst="rect">
            <a:avLst/>
          </a:prstGeom>
          <a:noFill/>
          <a:ln>
            <a:noFill/>
          </a:ln>
        </p:spPr>
      </p:pic>
      <p:pic>
        <p:nvPicPr>
          <p:cNvPr id="276" name="Google Shape;276;p29"/>
          <p:cNvPicPr preferRelativeResize="0"/>
          <p:nvPr/>
        </p:nvPicPr>
        <p:blipFill>
          <a:blip r:embed="rId3">
            <a:alphaModFix/>
          </a:blip>
          <a:stretch>
            <a:fillRect/>
          </a:stretch>
        </p:blipFill>
        <p:spPr>
          <a:xfrm>
            <a:off x="7520925" y="3809451"/>
            <a:ext cx="1338000" cy="892000"/>
          </a:xfrm>
          <a:prstGeom prst="rect">
            <a:avLst/>
          </a:prstGeom>
          <a:noFill/>
          <a:ln>
            <a:noFill/>
          </a:ln>
        </p:spPr>
      </p:pic>
      <p:pic>
        <p:nvPicPr>
          <p:cNvPr id="277" name="Google Shape;277;p29"/>
          <p:cNvPicPr preferRelativeResize="0"/>
          <p:nvPr/>
        </p:nvPicPr>
        <p:blipFill>
          <a:blip r:embed="rId4">
            <a:alphaModFix/>
          </a:blip>
          <a:stretch>
            <a:fillRect/>
          </a:stretch>
        </p:blipFill>
        <p:spPr>
          <a:xfrm>
            <a:off x="7048925" y="504874"/>
            <a:ext cx="964725" cy="892007"/>
          </a:xfrm>
          <a:prstGeom prst="rect">
            <a:avLst/>
          </a:prstGeom>
          <a:noFill/>
          <a:ln>
            <a:noFill/>
          </a:ln>
        </p:spPr>
      </p:pic>
      <p:pic>
        <p:nvPicPr>
          <p:cNvPr id="278" name="Google Shape;278;p29"/>
          <p:cNvPicPr preferRelativeResize="0"/>
          <p:nvPr/>
        </p:nvPicPr>
        <p:blipFill>
          <a:blip r:embed="rId4">
            <a:alphaModFix/>
          </a:blip>
          <a:stretch>
            <a:fillRect/>
          </a:stretch>
        </p:blipFill>
        <p:spPr>
          <a:xfrm>
            <a:off x="364625" y="3161052"/>
            <a:ext cx="1124525" cy="1039775"/>
          </a:xfrm>
          <a:prstGeom prst="rect">
            <a:avLst/>
          </a:prstGeom>
          <a:noFill/>
          <a:ln>
            <a:noFill/>
          </a:ln>
        </p:spPr>
      </p:pic>
      <p:pic>
        <p:nvPicPr>
          <p:cNvPr id="279" name="Google Shape;279;p29"/>
          <p:cNvPicPr preferRelativeResize="0"/>
          <p:nvPr/>
        </p:nvPicPr>
        <p:blipFill>
          <a:blip r:embed="rId5">
            <a:alphaModFix/>
          </a:blip>
          <a:stretch>
            <a:fillRect/>
          </a:stretch>
        </p:blipFill>
        <p:spPr>
          <a:xfrm>
            <a:off x="3976263" y="3303829"/>
            <a:ext cx="1191475" cy="1567725"/>
          </a:xfrm>
          <a:prstGeom prst="rect">
            <a:avLst/>
          </a:prstGeom>
          <a:noFill/>
          <a:ln>
            <a:noFill/>
          </a:ln>
        </p:spPr>
      </p:pic>
      <p:pic>
        <p:nvPicPr>
          <p:cNvPr id="280" name="Google Shape;280;p29"/>
          <p:cNvPicPr preferRelativeResize="0"/>
          <p:nvPr/>
        </p:nvPicPr>
        <p:blipFill>
          <a:blip r:embed="rId5">
            <a:alphaModFix/>
          </a:blip>
          <a:stretch>
            <a:fillRect/>
          </a:stretch>
        </p:blipFill>
        <p:spPr>
          <a:xfrm>
            <a:off x="4547602" y="504875"/>
            <a:ext cx="677882" cy="892000"/>
          </a:xfrm>
          <a:prstGeom prst="rect">
            <a:avLst/>
          </a:prstGeom>
          <a:noFill/>
          <a:ln>
            <a:noFill/>
          </a:ln>
        </p:spPr>
      </p:pic>
      <p:pic>
        <p:nvPicPr>
          <p:cNvPr id="281" name="Google Shape;281;p29"/>
          <p:cNvPicPr preferRelativeResize="0"/>
          <p:nvPr/>
        </p:nvPicPr>
        <p:blipFill>
          <a:blip r:embed="rId6">
            <a:alphaModFix/>
          </a:blip>
          <a:stretch>
            <a:fillRect/>
          </a:stretch>
        </p:blipFill>
        <p:spPr>
          <a:xfrm>
            <a:off x="5620802" y="2972561"/>
            <a:ext cx="2112312" cy="15677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74"/>
                                        </p:tgtEl>
                                        <p:attrNameLst>
                                          <p:attrName>style.visibility</p:attrName>
                                        </p:attrNameLst>
                                      </p:cBhvr>
                                      <p:to>
                                        <p:strVal val="visible"/>
                                      </p:to>
                                    </p:set>
                                    <p:anim calcmode="lin" valueType="num">
                                      <p:cBhvr additive="base">
                                        <p:cTn id="7" dur="1000"/>
                                        <p:tgtEl>
                                          <p:spTgt spid="274"/>
                                        </p:tgtEl>
                                        <p:attrNameLst>
                                          <p:attrName>ppt_w</p:attrName>
                                        </p:attrNameLst>
                                      </p:cBhvr>
                                      <p:tavLst>
                                        <p:tav tm="0">
                                          <p:val>
                                            <p:strVal val="0"/>
                                          </p:val>
                                        </p:tav>
                                        <p:tav tm="100000">
                                          <p:val>
                                            <p:strVal val="#ppt_w"/>
                                          </p:val>
                                        </p:tav>
                                      </p:tavLst>
                                    </p:anim>
                                    <p:anim calcmode="lin" valueType="num">
                                      <p:cBhvr additive="base">
                                        <p:cTn id="8" dur="1000"/>
                                        <p:tgtEl>
                                          <p:spTgt spid="27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11"/>
        <p:cNvGrpSpPr/>
        <p:nvPr/>
      </p:nvGrpSpPr>
      <p:grpSpPr>
        <a:xfrm>
          <a:off x="0" y="0"/>
          <a:ext cx="0" cy="0"/>
          <a:chOff x="0" y="0"/>
          <a:chExt cx="0" cy="0"/>
        </a:xfrm>
      </p:grpSpPr>
      <p:sp>
        <p:nvSpPr>
          <p:cNvPr id="112" name="Google Shape;112;p18"/>
          <p:cNvSpPr/>
          <p:nvPr/>
        </p:nvSpPr>
        <p:spPr>
          <a:xfrm>
            <a:off x="194500" y="3412325"/>
            <a:ext cx="4002252" cy="1187445"/>
          </a:xfrm>
          <a:custGeom>
            <a:avLst/>
            <a:gdLst/>
            <a:ahLst/>
            <a:cxnLst/>
            <a:rect l="l" t="t" r="r" b="b"/>
            <a:pathLst>
              <a:path w="5465" h="5055" extrusionOk="0">
                <a:moveTo>
                  <a:pt x="3001" y="5026"/>
                </a:moveTo>
                <a:cubicBezTo>
                  <a:pt x="2328" y="5055"/>
                  <a:pt x="1746" y="4875"/>
                  <a:pt x="1241" y="4469"/>
                </a:cubicBezTo>
                <a:cubicBezTo>
                  <a:pt x="1010" y="4294"/>
                  <a:pt x="791" y="4103"/>
                  <a:pt x="582" y="3902"/>
                </a:cubicBezTo>
                <a:cubicBezTo>
                  <a:pt x="0" y="3335"/>
                  <a:pt x="4" y="2643"/>
                  <a:pt x="231" y="1940"/>
                </a:cubicBezTo>
                <a:cubicBezTo>
                  <a:pt x="344" y="1589"/>
                  <a:pt x="523" y="1252"/>
                  <a:pt x="706" y="927"/>
                </a:cubicBezTo>
                <a:cubicBezTo>
                  <a:pt x="1028" y="341"/>
                  <a:pt x="1530" y="67"/>
                  <a:pt x="2214" y="37"/>
                </a:cubicBezTo>
                <a:cubicBezTo>
                  <a:pt x="2672" y="15"/>
                  <a:pt x="3122" y="1"/>
                  <a:pt x="3572" y="74"/>
                </a:cubicBezTo>
                <a:cubicBezTo>
                  <a:pt x="3971" y="143"/>
                  <a:pt x="4337" y="264"/>
                  <a:pt x="4652" y="557"/>
                </a:cubicBezTo>
                <a:cubicBezTo>
                  <a:pt x="4926" y="813"/>
                  <a:pt x="5116" y="1146"/>
                  <a:pt x="5201" y="1512"/>
                </a:cubicBezTo>
                <a:cubicBezTo>
                  <a:pt x="5464" y="2610"/>
                  <a:pt x="5270" y="3635"/>
                  <a:pt x="4487" y="4480"/>
                </a:cubicBezTo>
                <a:cubicBezTo>
                  <a:pt x="4095" y="4901"/>
                  <a:pt x="3554" y="5051"/>
                  <a:pt x="3001" y="5026"/>
                </a:cubicBezTo>
                <a:close/>
              </a:path>
            </a:pathLst>
          </a:custGeom>
          <a:solidFill>
            <a:schemeClr val="accent6"/>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chemeClr val="dk1"/>
                </a:solidFill>
                <a:latin typeface="Special Elite"/>
                <a:ea typeface="Special Elite"/>
                <a:cs typeface="Special Elite"/>
                <a:sym typeface="Special Elite"/>
              </a:rPr>
              <a:t> En del </a:t>
            </a:r>
            <a:r>
              <a:rPr lang="en" sz="1500" dirty="0" err="1">
                <a:solidFill>
                  <a:schemeClr val="dk1"/>
                </a:solidFill>
                <a:latin typeface="Special Elite"/>
                <a:ea typeface="Special Elite"/>
                <a:cs typeface="Special Elite"/>
                <a:sym typeface="Special Elite"/>
              </a:rPr>
              <a:t>har</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jobbig</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mens</a:t>
            </a:r>
            <a:endParaRPr sz="1500" dirty="0">
              <a:solidFill>
                <a:schemeClr val="dk1"/>
              </a:solidFill>
              <a:latin typeface="Special Elite"/>
              <a:ea typeface="Special Elite"/>
              <a:cs typeface="Special Elite"/>
              <a:sym typeface="Special Elite"/>
            </a:endParaRPr>
          </a:p>
          <a:p>
            <a:pPr marL="0" lvl="0" indent="0" algn="ctr" rtl="0">
              <a:spcBef>
                <a:spcPts val="0"/>
              </a:spcBef>
              <a:spcAft>
                <a:spcPts val="0"/>
              </a:spcAft>
              <a:buNone/>
            </a:pP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som</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begränsar</a:t>
            </a:r>
            <a:r>
              <a:rPr lang="en" sz="1500" dirty="0">
                <a:solidFill>
                  <a:schemeClr val="dk1"/>
                </a:solidFill>
                <a:latin typeface="Special Elite"/>
                <a:ea typeface="Special Elite"/>
                <a:cs typeface="Special Elite"/>
                <a:sym typeface="Special Elite"/>
              </a:rPr>
              <a:t> dem </a:t>
            </a:r>
            <a:r>
              <a:rPr lang="en" sz="1500" dirty="0" err="1">
                <a:solidFill>
                  <a:schemeClr val="dk1"/>
                </a:solidFill>
                <a:latin typeface="Special Elite"/>
                <a:ea typeface="Special Elite"/>
                <a:cs typeface="Special Elite"/>
                <a:sym typeface="Special Elite"/>
              </a:rPr>
              <a:t>från</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att</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göra</a:t>
            </a:r>
            <a:r>
              <a:rPr lang="en" sz="1500" dirty="0">
                <a:solidFill>
                  <a:schemeClr val="dk1"/>
                </a:solidFill>
                <a:latin typeface="Special Elite"/>
                <a:ea typeface="Special Elite"/>
                <a:cs typeface="Special Elite"/>
                <a:sym typeface="Special Elite"/>
              </a:rPr>
              <a:t> </a:t>
            </a:r>
            <a:endParaRPr sz="1500" dirty="0">
              <a:solidFill>
                <a:schemeClr val="dk1"/>
              </a:solidFill>
              <a:latin typeface="Special Elite"/>
              <a:ea typeface="Special Elite"/>
              <a:cs typeface="Special Elite"/>
              <a:sym typeface="Special Elite"/>
            </a:endParaRPr>
          </a:p>
          <a:p>
            <a:pPr marL="0" lvl="0" indent="0" algn="ctr" rtl="0">
              <a:spcBef>
                <a:spcPts val="0"/>
              </a:spcBef>
              <a:spcAft>
                <a:spcPts val="0"/>
              </a:spcAft>
              <a:buNone/>
            </a:pPr>
            <a:r>
              <a:rPr lang="en" sz="1500" dirty="0">
                <a:solidFill>
                  <a:schemeClr val="dk1"/>
                </a:solidFill>
                <a:latin typeface="Special Elite"/>
                <a:ea typeface="Special Elite"/>
                <a:cs typeface="Special Elite"/>
                <a:sym typeface="Special Elite"/>
              </a:rPr>
              <a:t>saker </a:t>
            </a:r>
            <a:r>
              <a:rPr lang="en" sz="1500" dirty="0" err="1">
                <a:solidFill>
                  <a:schemeClr val="dk1"/>
                </a:solidFill>
                <a:latin typeface="Special Elite"/>
                <a:ea typeface="Special Elite"/>
                <a:cs typeface="Special Elite"/>
                <a:sym typeface="Special Elite"/>
              </a:rPr>
              <a:t>som</a:t>
            </a:r>
            <a:r>
              <a:rPr lang="en" sz="1500" dirty="0">
                <a:solidFill>
                  <a:schemeClr val="dk1"/>
                </a:solidFill>
                <a:latin typeface="Special Elite"/>
                <a:ea typeface="Special Elite"/>
                <a:cs typeface="Special Elite"/>
                <a:sym typeface="Special Elite"/>
              </a:rPr>
              <a:t> de </a:t>
            </a:r>
            <a:r>
              <a:rPr lang="en" sz="1500" dirty="0" err="1">
                <a:solidFill>
                  <a:schemeClr val="dk1"/>
                </a:solidFill>
                <a:latin typeface="Special Elite"/>
                <a:ea typeface="Special Elite"/>
                <a:cs typeface="Special Elite"/>
                <a:sym typeface="Special Elite"/>
              </a:rPr>
              <a:t>vill</a:t>
            </a:r>
            <a:r>
              <a:rPr lang="en" sz="1500" dirty="0">
                <a:solidFill>
                  <a:schemeClr val="dk1"/>
                </a:solidFill>
                <a:latin typeface="Special Elite"/>
                <a:ea typeface="Special Elite"/>
                <a:cs typeface="Special Elite"/>
                <a:sym typeface="Special Elite"/>
              </a:rPr>
              <a:t>. </a:t>
            </a:r>
            <a:endParaRPr sz="1500" dirty="0">
              <a:solidFill>
                <a:schemeClr val="dk1"/>
              </a:solidFill>
              <a:latin typeface="Special Elite"/>
              <a:ea typeface="Special Elite"/>
              <a:cs typeface="Special Elite"/>
              <a:sym typeface="Special Elite"/>
            </a:endParaRPr>
          </a:p>
        </p:txBody>
      </p:sp>
      <p:sp>
        <p:nvSpPr>
          <p:cNvPr id="113" name="Google Shape;113;p18"/>
          <p:cNvSpPr/>
          <p:nvPr/>
        </p:nvSpPr>
        <p:spPr>
          <a:xfrm>
            <a:off x="1630725" y="1355850"/>
            <a:ext cx="1162501" cy="956697"/>
          </a:xfrm>
          <a:custGeom>
            <a:avLst/>
            <a:gdLst/>
            <a:ahLst/>
            <a:cxnLst/>
            <a:rect l="l" t="t" r="r" b="b"/>
            <a:pathLst>
              <a:path w="5465" h="5055" extrusionOk="0">
                <a:moveTo>
                  <a:pt x="3001" y="5026"/>
                </a:moveTo>
                <a:cubicBezTo>
                  <a:pt x="2328" y="5055"/>
                  <a:pt x="1746" y="4875"/>
                  <a:pt x="1241" y="4469"/>
                </a:cubicBezTo>
                <a:cubicBezTo>
                  <a:pt x="1010" y="4294"/>
                  <a:pt x="791" y="4103"/>
                  <a:pt x="582" y="3902"/>
                </a:cubicBezTo>
                <a:cubicBezTo>
                  <a:pt x="0" y="3335"/>
                  <a:pt x="4" y="2643"/>
                  <a:pt x="231" y="1940"/>
                </a:cubicBezTo>
                <a:cubicBezTo>
                  <a:pt x="344" y="1589"/>
                  <a:pt x="523" y="1252"/>
                  <a:pt x="706" y="927"/>
                </a:cubicBezTo>
                <a:cubicBezTo>
                  <a:pt x="1028" y="341"/>
                  <a:pt x="1530" y="67"/>
                  <a:pt x="2214" y="37"/>
                </a:cubicBezTo>
                <a:cubicBezTo>
                  <a:pt x="2672" y="15"/>
                  <a:pt x="3122" y="1"/>
                  <a:pt x="3572" y="74"/>
                </a:cubicBezTo>
                <a:cubicBezTo>
                  <a:pt x="3971" y="143"/>
                  <a:pt x="4337" y="264"/>
                  <a:pt x="4652" y="557"/>
                </a:cubicBezTo>
                <a:cubicBezTo>
                  <a:pt x="4926" y="813"/>
                  <a:pt x="5116" y="1146"/>
                  <a:pt x="5201" y="1512"/>
                </a:cubicBezTo>
                <a:cubicBezTo>
                  <a:pt x="5464" y="2610"/>
                  <a:pt x="5270" y="3635"/>
                  <a:pt x="4487" y="4480"/>
                </a:cubicBezTo>
                <a:cubicBezTo>
                  <a:pt x="4095" y="4901"/>
                  <a:pt x="3554" y="5051"/>
                  <a:pt x="3001" y="5026"/>
                </a:cubicBezTo>
                <a:close/>
              </a:path>
            </a:pathLst>
          </a:custGeom>
          <a:solidFill>
            <a:srgbClr val="D1DB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sp>
        <p:nvSpPr>
          <p:cNvPr id="114" name="Google Shape;114;p18"/>
          <p:cNvSpPr txBox="1">
            <a:spLocks noGrp="1"/>
          </p:cNvSpPr>
          <p:nvPr>
            <p:ph type="title"/>
          </p:nvPr>
        </p:nvSpPr>
        <p:spPr>
          <a:xfrm>
            <a:off x="287925" y="252800"/>
            <a:ext cx="8567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3020" b="1">
                <a:latin typeface="Special Elite"/>
                <a:ea typeface="Special Elite"/>
                <a:cs typeface="Special Elite"/>
                <a:sym typeface="Special Elite"/>
              </a:rPr>
              <a:t>Varför det är bra och viktigt </a:t>
            </a:r>
            <a:endParaRPr sz="3020" b="1">
              <a:latin typeface="Special Elite"/>
              <a:ea typeface="Special Elite"/>
              <a:cs typeface="Special Elite"/>
              <a:sym typeface="Special Elite"/>
            </a:endParaRPr>
          </a:p>
          <a:p>
            <a:pPr marL="0" lvl="0" indent="0" algn="ctr" rtl="0">
              <a:spcBef>
                <a:spcPts val="0"/>
              </a:spcBef>
              <a:spcAft>
                <a:spcPts val="0"/>
              </a:spcAft>
              <a:buClr>
                <a:schemeClr val="dk1"/>
              </a:buClr>
              <a:buSzPts val="990"/>
              <a:buFont typeface="Arial"/>
              <a:buNone/>
            </a:pPr>
            <a:r>
              <a:rPr lang="en" sz="3020" b="1">
                <a:latin typeface="Special Elite"/>
                <a:ea typeface="Special Elite"/>
                <a:cs typeface="Special Elite"/>
                <a:sym typeface="Special Elite"/>
              </a:rPr>
              <a:t>att lära sig om mens</a:t>
            </a:r>
            <a:endParaRPr sz="3020" b="1">
              <a:latin typeface="Special Elite"/>
              <a:ea typeface="Special Elite"/>
              <a:cs typeface="Special Elite"/>
              <a:sym typeface="Special Elite"/>
            </a:endParaRPr>
          </a:p>
        </p:txBody>
      </p:sp>
      <p:sp>
        <p:nvSpPr>
          <p:cNvPr id="115" name="Google Shape;115;p18"/>
          <p:cNvSpPr txBox="1">
            <a:spLocks noGrp="1"/>
          </p:cNvSpPr>
          <p:nvPr>
            <p:ph type="title" idx="2"/>
          </p:nvPr>
        </p:nvSpPr>
        <p:spPr>
          <a:xfrm>
            <a:off x="5494600" y="2285979"/>
            <a:ext cx="2443800" cy="36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1840" b="1">
                <a:latin typeface="Special Elite"/>
                <a:ea typeface="Special Elite"/>
                <a:cs typeface="Special Elite"/>
                <a:sym typeface="Special Elite"/>
              </a:rPr>
              <a:t>50 %</a:t>
            </a:r>
            <a:endParaRPr sz="1840" b="1">
              <a:latin typeface="Special Elite"/>
              <a:ea typeface="Special Elite"/>
              <a:cs typeface="Special Elite"/>
              <a:sym typeface="Special Elite"/>
            </a:endParaRPr>
          </a:p>
        </p:txBody>
      </p:sp>
      <p:sp>
        <p:nvSpPr>
          <p:cNvPr id="116" name="Google Shape;116;p18"/>
          <p:cNvSpPr txBox="1">
            <a:spLocks noGrp="1"/>
          </p:cNvSpPr>
          <p:nvPr>
            <p:ph type="subTitle" idx="1"/>
          </p:nvPr>
        </p:nvSpPr>
        <p:spPr>
          <a:xfrm>
            <a:off x="4570425" y="2407688"/>
            <a:ext cx="4147200" cy="95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dirty="0">
                <a:latin typeface="Special Elite"/>
                <a:ea typeface="Special Elite"/>
                <a:cs typeface="Special Elite"/>
                <a:sym typeface="Special Elite"/>
              </a:rPr>
              <a:t>... </a:t>
            </a:r>
            <a:r>
              <a:rPr lang="en" sz="1600" dirty="0" err="1">
                <a:latin typeface="Special Elite"/>
                <a:ea typeface="Special Elite"/>
                <a:cs typeface="Special Elite"/>
                <a:sym typeface="Special Elite"/>
              </a:rPr>
              <a:t>på</a:t>
            </a:r>
            <a:r>
              <a:rPr lang="en" sz="1600" dirty="0">
                <a:latin typeface="Special Elite"/>
                <a:ea typeface="Special Elite"/>
                <a:cs typeface="Special Elite"/>
                <a:sym typeface="Special Elite"/>
              </a:rPr>
              <a:t> jorden kommer få, har eller har haft mens - varje månad.</a:t>
            </a:r>
            <a:endParaRPr sz="1600" dirty="0">
              <a:latin typeface="Special Elite"/>
              <a:ea typeface="Special Elite"/>
              <a:cs typeface="Special Elite"/>
              <a:sym typeface="Special Elite"/>
            </a:endParaRPr>
          </a:p>
        </p:txBody>
      </p:sp>
      <p:sp>
        <p:nvSpPr>
          <p:cNvPr id="117" name="Google Shape;117;p18"/>
          <p:cNvSpPr/>
          <p:nvPr/>
        </p:nvSpPr>
        <p:spPr>
          <a:xfrm>
            <a:off x="4715375" y="3412325"/>
            <a:ext cx="4002252" cy="1187445"/>
          </a:xfrm>
          <a:custGeom>
            <a:avLst/>
            <a:gdLst/>
            <a:ahLst/>
            <a:cxnLst/>
            <a:rect l="l" t="t" r="r" b="b"/>
            <a:pathLst>
              <a:path w="5465" h="5055" extrusionOk="0">
                <a:moveTo>
                  <a:pt x="3001" y="5026"/>
                </a:moveTo>
                <a:cubicBezTo>
                  <a:pt x="2328" y="5055"/>
                  <a:pt x="1746" y="4875"/>
                  <a:pt x="1241" y="4469"/>
                </a:cubicBezTo>
                <a:cubicBezTo>
                  <a:pt x="1010" y="4294"/>
                  <a:pt x="791" y="4103"/>
                  <a:pt x="582" y="3902"/>
                </a:cubicBezTo>
                <a:cubicBezTo>
                  <a:pt x="0" y="3335"/>
                  <a:pt x="4" y="2643"/>
                  <a:pt x="231" y="1940"/>
                </a:cubicBezTo>
                <a:cubicBezTo>
                  <a:pt x="344" y="1589"/>
                  <a:pt x="523" y="1252"/>
                  <a:pt x="706" y="927"/>
                </a:cubicBezTo>
                <a:cubicBezTo>
                  <a:pt x="1028" y="341"/>
                  <a:pt x="1530" y="67"/>
                  <a:pt x="2214" y="37"/>
                </a:cubicBezTo>
                <a:cubicBezTo>
                  <a:pt x="2672" y="15"/>
                  <a:pt x="3122" y="1"/>
                  <a:pt x="3572" y="74"/>
                </a:cubicBezTo>
                <a:cubicBezTo>
                  <a:pt x="3971" y="143"/>
                  <a:pt x="4337" y="264"/>
                  <a:pt x="4652" y="557"/>
                </a:cubicBezTo>
                <a:cubicBezTo>
                  <a:pt x="4926" y="813"/>
                  <a:pt x="5116" y="1146"/>
                  <a:pt x="5201" y="1512"/>
                </a:cubicBezTo>
                <a:cubicBezTo>
                  <a:pt x="5464" y="2610"/>
                  <a:pt x="5270" y="3635"/>
                  <a:pt x="4487" y="4480"/>
                </a:cubicBezTo>
                <a:cubicBezTo>
                  <a:pt x="4095" y="4901"/>
                  <a:pt x="3554" y="5051"/>
                  <a:pt x="3001" y="5026"/>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dk1"/>
                </a:solidFill>
                <a:latin typeface="Special Elite"/>
                <a:ea typeface="Special Elite"/>
                <a:cs typeface="Special Elite"/>
                <a:sym typeface="Special Elite"/>
              </a:rPr>
              <a:t>När alla har bra kunskap om </a:t>
            </a:r>
            <a:endParaRPr sz="1500">
              <a:solidFill>
                <a:schemeClr val="dk1"/>
              </a:solidFill>
              <a:latin typeface="Special Elite"/>
              <a:ea typeface="Special Elite"/>
              <a:cs typeface="Special Elite"/>
              <a:sym typeface="Special Elite"/>
            </a:endParaRPr>
          </a:p>
          <a:p>
            <a:pPr marL="0" lvl="0" indent="0" algn="ctr" rtl="0">
              <a:spcBef>
                <a:spcPts val="0"/>
              </a:spcBef>
              <a:spcAft>
                <a:spcPts val="0"/>
              </a:spcAft>
              <a:buNone/>
            </a:pPr>
            <a:r>
              <a:rPr lang="en" sz="1500">
                <a:solidFill>
                  <a:schemeClr val="dk1"/>
                </a:solidFill>
                <a:latin typeface="Special Elite"/>
                <a:ea typeface="Special Elite"/>
                <a:cs typeface="Special Elite"/>
                <a:sym typeface="Special Elite"/>
              </a:rPr>
              <a:t>mens kan vi må bättre.</a:t>
            </a:r>
            <a:endParaRPr sz="1500">
              <a:solidFill>
                <a:schemeClr val="dk1"/>
              </a:solidFill>
              <a:latin typeface="Special Elite"/>
              <a:ea typeface="Special Elite"/>
              <a:cs typeface="Special Elite"/>
              <a:sym typeface="Special Elite"/>
            </a:endParaRPr>
          </a:p>
        </p:txBody>
      </p:sp>
      <p:sp>
        <p:nvSpPr>
          <p:cNvPr id="118" name="Google Shape;118;p18"/>
          <p:cNvSpPr/>
          <p:nvPr/>
        </p:nvSpPr>
        <p:spPr>
          <a:xfrm>
            <a:off x="6111525" y="1329275"/>
            <a:ext cx="1071345" cy="956697"/>
          </a:xfrm>
          <a:custGeom>
            <a:avLst/>
            <a:gdLst/>
            <a:ahLst/>
            <a:cxnLst/>
            <a:rect l="l" t="t" r="r" b="b"/>
            <a:pathLst>
              <a:path w="5465" h="5055" extrusionOk="0">
                <a:moveTo>
                  <a:pt x="3001" y="5026"/>
                </a:moveTo>
                <a:cubicBezTo>
                  <a:pt x="2328" y="5055"/>
                  <a:pt x="1746" y="4875"/>
                  <a:pt x="1241" y="4469"/>
                </a:cubicBezTo>
                <a:cubicBezTo>
                  <a:pt x="1010" y="4294"/>
                  <a:pt x="791" y="4103"/>
                  <a:pt x="582" y="3902"/>
                </a:cubicBezTo>
                <a:cubicBezTo>
                  <a:pt x="0" y="3335"/>
                  <a:pt x="4" y="2643"/>
                  <a:pt x="231" y="1940"/>
                </a:cubicBezTo>
                <a:cubicBezTo>
                  <a:pt x="344" y="1589"/>
                  <a:pt x="523" y="1252"/>
                  <a:pt x="706" y="927"/>
                </a:cubicBezTo>
                <a:cubicBezTo>
                  <a:pt x="1028" y="341"/>
                  <a:pt x="1530" y="67"/>
                  <a:pt x="2214" y="37"/>
                </a:cubicBezTo>
                <a:cubicBezTo>
                  <a:pt x="2672" y="15"/>
                  <a:pt x="3122" y="1"/>
                  <a:pt x="3572" y="74"/>
                </a:cubicBezTo>
                <a:cubicBezTo>
                  <a:pt x="3971" y="143"/>
                  <a:pt x="4337" y="264"/>
                  <a:pt x="4652" y="557"/>
                </a:cubicBezTo>
                <a:cubicBezTo>
                  <a:pt x="4926" y="813"/>
                  <a:pt x="5116" y="1146"/>
                  <a:pt x="5201" y="1512"/>
                </a:cubicBezTo>
                <a:cubicBezTo>
                  <a:pt x="5464" y="2610"/>
                  <a:pt x="5270" y="3635"/>
                  <a:pt x="4487" y="4480"/>
                </a:cubicBezTo>
                <a:cubicBezTo>
                  <a:pt x="4095" y="4901"/>
                  <a:pt x="3554" y="5051"/>
                  <a:pt x="3001" y="5026"/>
                </a:cubicBezTo>
                <a:close/>
              </a:path>
            </a:pathLst>
          </a:custGeom>
          <a:solidFill>
            <a:srgbClr val="D1DB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sp>
        <p:nvSpPr>
          <p:cNvPr id="119" name="Google Shape;119;p18"/>
          <p:cNvSpPr txBox="1">
            <a:spLocks noGrp="1"/>
          </p:cNvSpPr>
          <p:nvPr>
            <p:ph type="subTitle" idx="1"/>
          </p:nvPr>
        </p:nvSpPr>
        <p:spPr>
          <a:xfrm>
            <a:off x="287925" y="2473050"/>
            <a:ext cx="3848100" cy="88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dirty="0">
                <a:latin typeface="Special Elite"/>
                <a:ea typeface="Special Elite"/>
                <a:cs typeface="Special Elite"/>
                <a:sym typeface="Special Elite"/>
              </a:rPr>
              <a:t>    ... </a:t>
            </a:r>
            <a:r>
              <a:rPr lang="en" sz="1600" dirty="0" err="1">
                <a:latin typeface="Special Elite"/>
                <a:ea typeface="Special Elite"/>
                <a:cs typeface="Special Elite"/>
                <a:sym typeface="Special Elite"/>
              </a:rPr>
              <a:t>känner</a:t>
            </a:r>
            <a:r>
              <a:rPr lang="en" sz="1600" dirty="0">
                <a:latin typeface="Special Elite"/>
                <a:ea typeface="Special Elite"/>
                <a:cs typeface="Special Elite"/>
                <a:sym typeface="Special Elite"/>
              </a:rPr>
              <a:t> någon som har mens, även om en själv inte har det</a:t>
            </a:r>
            <a:endParaRPr sz="1600" dirty="0">
              <a:latin typeface="Special Elite"/>
              <a:ea typeface="Special Elite"/>
              <a:cs typeface="Special Elite"/>
              <a:sym typeface="Special Elite"/>
            </a:endParaRPr>
          </a:p>
        </p:txBody>
      </p:sp>
      <p:sp>
        <p:nvSpPr>
          <p:cNvPr id="120" name="Google Shape;120;p18"/>
          <p:cNvSpPr txBox="1">
            <a:spLocks noGrp="1"/>
          </p:cNvSpPr>
          <p:nvPr>
            <p:ph type="title" idx="3"/>
          </p:nvPr>
        </p:nvSpPr>
        <p:spPr>
          <a:xfrm>
            <a:off x="973729" y="2285979"/>
            <a:ext cx="2443800" cy="36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1840" b="1">
                <a:latin typeface="Special Elite"/>
                <a:ea typeface="Special Elite"/>
                <a:cs typeface="Special Elite"/>
                <a:sym typeface="Special Elite"/>
              </a:rPr>
              <a:t>100%</a:t>
            </a:r>
            <a:endParaRPr sz="1840" b="1">
              <a:latin typeface="Special Elite"/>
              <a:ea typeface="Special Elite"/>
              <a:cs typeface="Special Elite"/>
              <a:sym typeface="Special Elite"/>
            </a:endParaRPr>
          </a:p>
        </p:txBody>
      </p:sp>
      <p:pic>
        <p:nvPicPr>
          <p:cNvPr id="121" name="Google Shape;121;p18"/>
          <p:cNvPicPr preferRelativeResize="0"/>
          <p:nvPr/>
        </p:nvPicPr>
        <p:blipFill>
          <a:blip r:embed="rId3">
            <a:alphaModFix/>
          </a:blip>
          <a:stretch>
            <a:fillRect/>
          </a:stretch>
        </p:blipFill>
        <p:spPr>
          <a:xfrm>
            <a:off x="6331886" y="1500962"/>
            <a:ext cx="624289" cy="666475"/>
          </a:xfrm>
          <a:prstGeom prst="rect">
            <a:avLst/>
          </a:prstGeom>
          <a:noFill/>
          <a:ln>
            <a:noFill/>
          </a:ln>
        </p:spPr>
      </p:pic>
      <p:pic>
        <p:nvPicPr>
          <p:cNvPr id="122" name="Google Shape;122;p18"/>
          <p:cNvPicPr preferRelativeResize="0"/>
          <p:nvPr/>
        </p:nvPicPr>
        <p:blipFill>
          <a:blip r:embed="rId4">
            <a:alphaModFix/>
          </a:blip>
          <a:stretch>
            <a:fillRect/>
          </a:stretch>
        </p:blipFill>
        <p:spPr>
          <a:xfrm>
            <a:off x="1844325" y="1454075"/>
            <a:ext cx="782600" cy="754774"/>
          </a:xfrm>
          <a:prstGeom prst="rect">
            <a:avLst/>
          </a:prstGeom>
          <a:noFill/>
          <a:ln>
            <a:noFill/>
          </a:ln>
        </p:spPr>
      </p:pic>
      <p:pic>
        <p:nvPicPr>
          <p:cNvPr id="123" name="Google Shape;123;p18"/>
          <p:cNvPicPr preferRelativeResize="0"/>
          <p:nvPr/>
        </p:nvPicPr>
        <p:blipFill>
          <a:blip r:embed="rId5">
            <a:alphaModFix/>
          </a:blip>
          <a:stretch>
            <a:fillRect/>
          </a:stretch>
        </p:blipFill>
        <p:spPr>
          <a:xfrm>
            <a:off x="3574121" y="3486100"/>
            <a:ext cx="1606504" cy="1657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265375" y="174175"/>
            <a:ext cx="8229600" cy="61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3020" b="1">
                <a:latin typeface="Special Elite"/>
                <a:ea typeface="Special Elite"/>
                <a:cs typeface="Special Elite"/>
                <a:sym typeface="Special Elite"/>
              </a:rPr>
              <a:t>Vi börjar med en liten </a:t>
            </a:r>
            <a:r>
              <a:rPr lang="en" sz="3020" b="1" u="sng">
                <a:solidFill>
                  <a:srgbClr val="0000FF"/>
                </a:solidFill>
                <a:latin typeface="Special Elite"/>
                <a:ea typeface="Special Elite"/>
                <a:cs typeface="Special Elite"/>
                <a:sym typeface="Special Elite"/>
                <a:hlinkClick r:id="rId3">
                  <a:extLst>
                    <a:ext uri="{A12FA001-AC4F-418D-AE19-62706E023703}">
                      <ahyp:hlinkClr xmlns:ahyp="http://schemas.microsoft.com/office/drawing/2018/hyperlinkcolor" val="tx"/>
                    </a:ext>
                  </a:extLst>
                </a:hlinkClick>
              </a:rPr>
              <a:t>film</a:t>
            </a:r>
            <a:endParaRPr sz="3020" b="1">
              <a:solidFill>
                <a:srgbClr val="0000FF"/>
              </a:solidFill>
              <a:latin typeface="Special Elite"/>
              <a:ea typeface="Special Elite"/>
              <a:cs typeface="Special Elite"/>
              <a:sym typeface="Special Elite"/>
            </a:endParaRPr>
          </a:p>
        </p:txBody>
      </p:sp>
      <p:pic>
        <p:nvPicPr>
          <p:cNvPr id="129" name="Google Shape;129;p19" descr="Allt du behöver veta för att förstå vad mens och menscykeln är!" title="Mensfilmen – Vad är mens?">
            <a:hlinkClick r:id="rId4"/>
          </p:cNvPr>
          <p:cNvPicPr preferRelativeResize="0"/>
          <p:nvPr/>
        </p:nvPicPr>
        <p:blipFill>
          <a:blip r:embed="rId5">
            <a:alphaModFix/>
          </a:blip>
          <a:stretch>
            <a:fillRect/>
          </a:stretch>
        </p:blipFill>
        <p:spPr>
          <a:xfrm>
            <a:off x="855737" y="792175"/>
            <a:ext cx="7288675" cy="4099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ADEF5"/>
        </a:solidFill>
        <a:effectLst/>
      </p:bgPr>
    </p:bg>
    <p:spTree>
      <p:nvGrpSpPr>
        <p:cNvPr id="1" name="Shape 133"/>
        <p:cNvGrpSpPr/>
        <p:nvPr/>
      </p:nvGrpSpPr>
      <p:grpSpPr>
        <a:xfrm>
          <a:off x="0" y="0"/>
          <a:ext cx="0" cy="0"/>
          <a:chOff x="0" y="0"/>
          <a:chExt cx="0" cy="0"/>
        </a:xfrm>
      </p:grpSpPr>
      <p:pic>
        <p:nvPicPr>
          <p:cNvPr id="134" name="Google Shape;134;p20"/>
          <p:cNvPicPr preferRelativeResize="0"/>
          <p:nvPr/>
        </p:nvPicPr>
        <p:blipFill rotWithShape="1">
          <a:blip r:embed="rId3">
            <a:alphaModFix/>
          </a:blip>
          <a:srcRect l="4392" t="849" r="3712" b="3740"/>
          <a:stretch/>
        </p:blipFill>
        <p:spPr>
          <a:xfrm>
            <a:off x="1194038" y="863450"/>
            <a:ext cx="6755924" cy="4013399"/>
          </a:xfrm>
          <a:prstGeom prst="rect">
            <a:avLst/>
          </a:prstGeom>
          <a:noFill/>
          <a:ln w="9525" cap="flat" cmpd="sng">
            <a:solidFill>
              <a:schemeClr val="accent5"/>
            </a:solidFill>
            <a:prstDash val="solid"/>
            <a:round/>
            <a:headEnd type="none" w="sm" len="sm"/>
            <a:tailEnd type="none" w="sm" len="sm"/>
          </a:ln>
        </p:spPr>
      </p:pic>
      <p:sp>
        <p:nvSpPr>
          <p:cNvPr id="135" name="Google Shape;135;p20"/>
          <p:cNvSpPr txBox="1"/>
          <p:nvPr/>
        </p:nvSpPr>
        <p:spPr>
          <a:xfrm>
            <a:off x="6144000" y="1644425"/>
            <a:ext cx="3000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200">
              <a:solidFill>
                <a:schemeClr val="dk1"/>
              </a:solidFill>
              <a:latin typeface="Special Elite"/>
              <a:ea typeface="Special Elite"/>
              <a:cs typeface="Special Elite"/>
              <a:sym typeface="Special Elite"/>
            </a:endParaRPr>
          </a:p>
          <a:p>
            <a:pPr marL="0" lvl="0" indent="0" algn="ctr" rtl="0">
              <a:spcBef>
                <a:spcPts val="0"/>
              </a:spcBef>
              <a:spcAft>
                <a:spcPts val="0"/>
              </a:spcAft>
              <a:buNone/>
            </a:pPr>
            <a:endParaRPr sz="1200">
              <a:solidFill>
                <a:schemeClr val="dk1"/>
              </a:solidFill>
              <a:latin typeface="Special Elite"/>
              <a:ea typeface="Special Elite"/>
              <a:cs typeface="Special Elite"/>
              <a:sym typeface="Special Elite"/>
            </a:endParaRPr>
          </a:p>
          <a:p>
            <a:pPr marL="0" lvl="0" indent="0" algn="ctr" rtl="0">
              <a:spcBef>
                <a:spcPts val="0"/>
              </a:spcBef>
              <a:spcAft>
                <a:spcPts val="0"/>
              </a:spcAft>
              <a:buNone/>
            </a:pPr>
            <a:endParaRPr sz="1200">
              <a:solidFill>
                <a:schemeClr val="dk1"/>
              </a:solidFill>
              <a:latin typeface="Special Elite"/>
              <a:ea typeface="Special Elite"/>
              <a:cs typeface="Special Elite"/>
              <a:sym typeface="Special Elite"/>
            </a:endParaRPr>
          </a:p>
          <a:p>
            <a:pPr marL="0" lvl="0" indent="0" algn="ctr" rtl="0">
              <a:spcBef>
                <a:spcPts val="0"/>
              </a:spcBef>
              <a:spcAft>
                <a:spcPts val="0"/>
              </a:spcAft>
              <a:buNone/>
            </a:pPr>
            <a:endParaRPr/>
          </a:p>
        </p:txBody>
      </p:sp>
      <p:sp>
        <p:nvSpPr>
          <p:cNvPr id="136" name="Google Shape;136;p20"/>
          <p:cNvSpPr txBox="1">
            <a:spLocks noGrp="1"/>
          </p:cNvSpPr>
          <p:nvPr>
            <p:ph type="title"/>
          </p:nvPr>
        </p:nvSpPr>
        <p:spPr>
          <a:xfrm>
            <a:off x="457200" y="139879"/>
            <a:ext cx="8229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3020" b="1">
                <a:latin typeface="Special Elite"/>
                <a:ea typeface="Special Elite"/>
                <a:cs typeface="Special Elite"/>
                <a:sym typeface="Special Elite"/>
              </a:rPr>
              <a:t>Menscykeln</a:t>
            </a:r>
            <a:endParaRPr sz="3020" b="1">
              <a:latin typeface="Special Elite"/>
              <a:ea typeface="Special Elite"/>
              <a:cs typeface="Special Elite"/>
              <a:sym typeface="Special Elite"/>
            </a:endParaRPr>
          </a:p>
        </p:txBody>
      </p:sp>
      <p:pic>
        <p:nvPicPr>
          <p:cNvPr id="137" name="Google Shape;137;p20"/>
          <p:cNvPicPr preferRelativeResize="0"/>
          <p:nvPr/>
        </p:nvPicPr>
        <p:blipFill>
          <a:blip r:embed="rId4">
            <a:alphaModFix/>
          </a:blip>
          <a:stretch>
            <a:fillRect/>
          </a:stretch>
        </p:blipFill>
        <p:spPr>
          <a:xfrm>
            <a:off x="82574" y="2756950"/>
            <a:ext cx="2277901" cy="2196850"/>
          </a:xfrm>
          <a:prstGeom prst="rect">
            <a:avLst/>
          </a:prstGeom>
          <a:noFill/>
          <a:ln>
            <a:noFill/>
          </a:ln>
        </p:spPr>
      </p:pic>
      <p:pic>
        <p:nvPicPr>
          <p:cNvPr id="138" name="Google Shape;138;p20"/>
          <p:cNvPicPr preferRelativeResize="0"/>
          <p:nvPr/>
        </p:nvPicPr>
        <p:blipFill>
          <a:blip r:embed="rId5">
            <a:alphaModFix/>
          </a:blip>
          <a:stretch>
            <a:fillRect/>
          </a:stretch>
        </p:blipFill>
        <p:spPr>
          <a:xfrm>
            <a:off x="4441950" y="2089625"/>
            <a:ext cx="642775" cy="442875"/>
          </a:xfrm>
          <a:prstGeom prst="rect">
            <a:avLst/>
          </a:prstGeom>
          <a:noFill/>
          <a:ln>
            <a:noFill/>
          </a:ln>
        </p:spPr>
      </p:pic>
      <p:sp>
        <p:nvSpPr>
          <p:cNvPr id="139" name="Google Shape;139;p20"/>
          <p:cNvSpPr txBox="1"/>
          <p:nvPr/>
        </p:nvSpPr>
        <p:spPr>
          <a:xfrm>
            <a:off x="4844925" y="2149513"/>
            <a:ext cx="891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2"/>
                </a:solidFill>
                <a:latin typeface="Roboto"/>
                <a:ea typeface="Roboto"/>
                <a:cs typeface="Roboto"/>
                <a:sym typeface="Roboto"/>
              </a:rPr>
              <a:t>2-7 dagar</a:t>
            </a:r>
            <a:endParaRPr sz="100" b="1">
              <a:solidFill>
                <a:schemeClr val="dk2"/>
              </a:solidFill>
              <a:latin typeface="Roboto"/>
              <a:ea typeface="Roboto"/>
              <a:cs typeface="Roboto"/>
              <a:sym typeface="Roboto"/>
            </a:endParaRPr>
          </a:p>
        </p:txBody>
      </p:sp>
      <p:sp>
        <p:nvSpPr>
          <p:cNvPr id="140" name="Google Shape;140;p20"/>
          <p:cNvSpPr txBox="1"/>
          <p:nvPr/>
        </p:nvSpPr>
        <p:spPr>
          <a:xfrm>
            <a:off x="4258250" y="3500888"/>
            <a:ext cx="891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2"/>
                </a:solidFill>
                <a:latin typeface="Roboto"/>
                <a:ea typeface="Roboto"/>
                <a:cs typeface="Roboto"/>
                <a:sym typeface="Roboto"/>
              </a:rPr>
              <a:t>2-4 dagar</a:t>
            </a:r>
            <a:endParaRPr sz="100" b="1">
              <a:solidFill>
                <a:schemeClr val="dk2"/>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ADEF5"/>
        </a:solidFill>
        <a:effectLst/>
      </p:bgPr>
    </p:bg>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283763" y="519425"/>
            <a:ext cx="8367900" cy="724500"/>
          </a:xfrm>
          <a:prstGeom prst="rect">
            <a:avLst/>
          </a:prstGeom>
        </p:spPr>
        <p:txBody>
          <a:bodyPr spcFirstLastPara="1" wrap="square" lIns="91425" tIns="91425" rIns="91425" bIns="91425" anchor="t" anchorCtr="0">
            <a:normAutofit fontScale="90000"/>
          </a:bodyPr>
          <a:lstStyle/>
          <a:p>
            <a:pPr marL="1828800" lvl="0" indent="0" algn="l" rtl="0">
              <a:spcBef>
                <a:spcPts val="0"/>
              </a:spcBef>
              <a:spcAft>
                <a:spcPts val="0"/>
              </a:spcAft>
              <a:buClr>
                <a:schemeClr val="dk1"/>
              </a:buClr>
              <a:buSzPct val="33333"/>
              <a:buFont typeface="Arial"/>
              <a:buNone/>
            </a:pPr>
            <a:r>
              <a:rPr lang="en" sz="3300" b="1" dirty="0">
                <a:latin typeface="Special Elite"/>
                <a:ea typeface="Special Elite"/>
                <a:cs typeface="Special Elite"/>
                <a:sym typeface="Special Elite"/>
              </a:rPr>
              <a:t>    Skillnad i hormoner </a:t>
            </a:r>
            <a:endParaRPr sz="3300" b="1" dirty="0">
              <a:latin typeface="Special Elite"/>
              <a:ea typeface="Special Elite"/>
              <a:cs typeface="Special Elite"/>
              <a:sym typeface="Special Elite"/>
            </a:endParaRPr>
          </a:p>
          <a:p>
            <a:pPr marL="0" lvl="0" indent="0" algn="l" rtl="0">
              <a:spcBef>
                <a:spcPts val="0"/>
              </a:spcBef>
              <a:spcAft>
                <a:spcPts val="0"/>
              </a:spcAft>
              <a:buClr>
                <a:schemeClr val="dk1"/>
              </a:buClr>
              <a:buSzPct val="66666"/>
              <a:buFont typeface="Arial"/>
              <a:buNone/>
            </a:pPr>
            <a:endParaRPr sz="1650" dirty="0">
              <a:latin typeface="Lora Medium"/>
              <a:ea typeface="Lora Medium"/>
              <a:cs typeface="Lora Medium"/>
              <a:sym typeface="Lora Medium"/>
            </a:endParaRPr>
          </a:p>
          <a:p>
            <a:pPr marL="0" lvl="0" indent="0" algn="ctr" rtl="0">
              <a:spcBef>
                <a:spcPts val="0"/>
              </a:spcBef>
              <a:spcAft>
                <a:spcPts val="0"/>
              </a:spcAft>
              <a:buClr>
                <a:schemeClr val="dk1"/>
              </a:buClr>
              <a:buSzPct val="66666"/>
              <a:buFont typeface="Arial"/>
              <a:buNone/>
            </a:pPr>
            <a:r>
              <a:rPr lang="en" sz="1650" dirty="0">
                <a:latin typeface="Special Elite"/>
                <a:ea typeface="Special Elite"/>
                <a:cs typeface="Special Elite"/>
                <a:sym typeface="Special Elite"/>
              </a:rPr>
              <a:t>Killkroppar och tjejkroppar har olika mycket av olika hormoner. </a:t>
            </a:r>
            <a:endParaRPr sz="1650" dirty="0">
              <a:latin typeface="Special Elite"/>
              <a:ea typeface="Special Elite"/>
              <a:cs typeface="Special Elite"/>
              <a:sym typeface="Special Elite"/>
            </a:endParaRPr>
          </a:p>
          <a:p>
            <a:pPr marL="0" lvl="0" indent="0" algn="ctr" rtl="0">
              <a:spcBef>
                <a:spcPts val="0"/>
              </a:spcBef>
              <a:spcAft>
                <a:spcPts val="0"/>
              </a:spcAft>
              <a:buClr>
                <a:schemeClr val="dk1"/>
              </a:buClr>
              <a:buSzPct val="66666"/>
              <a:buFont typeface="Arial"/>
              <a:buNone/>
            </a:pPr>
            <a:r>
              <a:rPr lang="en" sz="1650" dirty="0">
                <a:latin typeface="Special Elite"/>
                <a:ea typeface="Special Elite"/>
                <a:cs typeface="Special Elite"/>
                <a:sym typeface="Special Elite"/>
              </a:rPr>
              <a:t>Hormoner är kroppens små budbärare för olika saker som händer i kroppen.  </a:t>
            </a:r>
            <a:endParaRPr sz="1650" dirty="0">
              <a:latin typeface="Special Elite"/>
              <a:ea typeface="Special Elite"/>
              <a:cs typeface="Special Elite"/>
              <a:sym typeface="Special Elite"/>
            </a:endParaRPr>
          </a:p>
          <a:p>
            <a:pPr marL="0" lvl="0" indent="0" algn="ctr" rtl="0">
              <a:spcBef>
                <a:spcPts val="0"/>
              </a:spcBef>
              <a:spcAft>
                <a:spcPts val="0"/>
              </a:spcAft>
              <a:buClr>
                <a:schemeClr val="dk1"/>
              </a:buClr>
              <a:buSzPct val="66666"/>
              <a:buFont typeface="Arial"/>
              <a:buNone/>
            </a:pPr>
            <a:endParaRPr sz="1650" dirty="0">
              <a:latin typeface="Special Elite"/>
              <a:ea typeface="Special Elite"/>
              <a:cs typeface="Special Elite"/>
              <a:sym typeface="Special Elite"/>
            </a:endParaRPr>
          </a:p>
          <a:p>
            <a:pPr marL="0" lvl="0" indent="0" algn="ctr" rtl="0">
              <a:spcBef>
                <a:spcPts val="0"/>
              </a:spcBef>
              <a:spcAft>
                <a:spcPts val="0"/>
              </a:spcAft>
              <a:buClr>
                <a:schemeClr val="dk1"/>
              </a:buClr>
              <a:buSzPct val="66666"/>
              <a:buFont typeface="Arial"/>
              <a:buNone/>
            </a:pPr>
            <a:r>
              <a:rPr lang="en" sz="1650" dirty="0" err="1">
                <a:latin typeface="Special Elite"/>
                <a:ea typeface="Special Elite"/>
                <a:cs typeface="Special Elite"/>
                <a:sym typeface="Special Elite"/>
              </a:rPr>
              <a:t>Tjejkroppar</a:t>
            </a:r>
            <a:r>
              <a:rPr lang="en" sz="1650" dirty="0">
                <a:latin typeface="Special Elite"/>
                <a:ea typeface="Special Elite"/>
                <a:cs typeface="Special Elite"/>
                <a:sym typeface="Special Elite"/>
              </a:rPr>
              <a:t> har olika mycket hormoner under en månad beroende på var i menscykeln man befinner sig. Olika hormoner går upp och ner under månaden. </a:t>
            </a:r>
            <a:endParaRPr sz="1650" dirty="0">
              <a:latin typeface="Special Elite"/>
              <a:ea typeface="Special Elite"/>
              <a:cs typeface="Special Elite"/>
              <a:sym typeface="Special Elite"/>
            </a:endParaRPr>
          </a:p>
          <a:p>
            <a:pPr marL="0" lvl="0" indent="0" algn="ctr" rtl="0">
              <a:spcBef>
                <a:spcPts val="0"/>
              </a:spcBef>
              <a:spcAft>
                <a:spcPts val="0"/>
              </a:spcAft>
              <a:buClr>
                <a:schemeClr val="dk1"/>
              </a:buClr>
              <a:buSzPct val="66666"/>
              <a:buFont typeface="Arial"/>
              <a:buNone/>
            </a:pPr>
            <a:endParaRPr sz="1650" dirty="0">
              <a:latin typeface="Special Elite"/>
              <a:ea typeface="Special Elite"/>
              <a:cs typeface="Special Elite"/>
              <a:sym typeface="Special Elite"/>
            </a:endParaRPr>
          </a:p>
          <a:p>
            <a:pPr marL="0" lvl="0" indent="0" algn="ctr" rtl="0">
              <a:spcBef>
                <a:spcPts val="0"/>
              </a:spcBef>
              <a:spcAft>
                <a:spcPts val="0"/>
              </a:spcAft>
              <a:buClr>
                <a:schemeClr val="dk1"/>
              </a:buClr>
              <a:buSzPct val="66666"/>
              <a:buFont typeface="Arial"/>
              <a:buNone/>
            </a:pPr>
            <a:r>
              <a:rPr lang="en" sz="1650" dirty="0">
                <a:latin typeface="Special Elite"/>
                <a:ea typeface="Special Elite"/>
                <a:cs typeface="Special Elite"/>
                <a:sym typeface="Special Elite"/>
              </a:rPr>
              <a:t>Hormoner kan påverka våra känslor och när hormonerna svänger är det inte ovanligt att känna sig lite låg, ledsen eller till och med superirriterad över saker man kanske annars inte skulle reagera på.</a:t>
            </a:r>
            <a:endParaRPr sz="1650" dirty="0">
              <a:latin typeface="Special Elite"/>
              <a:ea typeface="Special Elite"/>
              <a:cs typeface="Special Elite"/>
              <a:sym typeface="Special Elite"/>
            </a:endParaRPr>
          </a:p>
          <a:p>
            <a:pPr marL="0" lvl="0" indent="0" algn="ctr" rtl="0">
              <a:spcBef>
                <a:spcPts val="0"/>
              </a:spcBef>
              <a:spcAft>
                <a:spcPts val="0"/>
              </a:spcAft>
              <a:buClr>
                <a:schemeClr val="dk1"/>
              </a:buClr>
              <a:buSzPct val="66666"/>
              <a:buFont typeface="Arial"/>
              <a:buNone/>
            </a:pPr>
            <a:endParaRPr sz="1650" dirty="0">
              <a:latin typeface="Special Elite"/>
              <a:ea typeface="Special Elite"/>
              <a:cs typeface="Special Elite"/>
              <a:sym typeface="Special Elite"/>
            </a:endParaRPr>
          </a:p>
          <a:p>
            <a:pPr marL="0" lvl="0" indent="0" algn="ctr" rtl="0">
              <a:spcBef>
                <a:spcPts val="0"/>
              </a:spcBef>
              <a:spcAft>
                <a:spcPts val="0"/>
              </a:spcAft>
              <a:buClr>
                <a:schemeClr val="dk1"/>
              </a:buClr>
              <a:buSzPct val="66666"/>
              <a:buFont typeface="Arial"/>
              <a:buNone/>
            </a:pPr>
            <a:r>
              <a:rPr lang="en" sz="1650" dirty="0">
                <a:latin typeface="Special Elite"/>
                <a:ea typeface="Special Elite"/>
                <a:cs typeface="Special Elite"/>
                <a:sym typeface="Special Elite"/>
              </a:rPr>
              <a:t>Dessa hormoner kan även (i andra delar av menscykeln) </a:t>
            </a:r>
            <a:endParaRPr sz="1650" dirty="0">
              <a:latin typeface="Special Elite"/>
              <a:ea typeface="Special Elite"/>
              <a:cs typeface="Special Elite"/>
              <a:sym typeface="Special Elite"/>
            </a:endParaRPr>
          </a:p>
          <a:p>
            <a:pPr marL="0" lvl="0" indent="0" algn="ctr" rtl="0">
              <a:spcBef>
                <a:spcPts val="0"/>
              </a:spcBef>
              <a:spcAft>
                <a:spcPts val="0"/>
              </a:spcAft>
              <a:buClr>
                <a:schemeClr val="dk1"/>
              </a:buClr>
              <a:buSzPct val="66666"/>
              <a:buFont typeface="Arial"/>
              <a:buNone/>
            </a:pPr>
            <a:r>
              <a:rPr lang="en" sz="1650" dirty="0">
                <a:latin typeface="Special Elite"/>
                <a:ea typeface="Special Elite"/>
                <a:cs typeface="Special Elite"/>
                <a:sym typeface="Special Elite"/>
              </a:rPr>
              <a:t>göra en lite extra socialt smart, full av energi, utåtriktad, </a:t>
            </a:r>
            <a:endParaRPr sz="1650" dirty="0">
              <a:latin typeface="Special Elite"/>
              <a:ea typeface="Special Elite"/>
              <a:cs typeface="Special Elite"/>
              <a:sym typeface="Special Elite"/>
            </a:endParaRPr>
          </a:p>
          <a:p>
            <a:pPr marL="0" lvl="0" indent="0" algn="ctr" rtl="0">
              <a:spcBef>
                <a:spcPts val="0"/>
              </a:spcBef>
              <a:spcAft>
                <a:spcPts val="0"/>
              </a:spcAft>
              <a:buClr>
                <a:schemeClr val="dk1"/>
              </a:buClr>
              <a:buSzPct val="66666"/>
              <a:buFont typeface="Arial"/>
              <a:buNone/>
            </a:pPr>
            <a:r>
              <a:rPr lang="en" sz="1650" dirty="0">
                <a:latin typeface="Special Elite"/>
                <a:ea typeface="Special Elite"/>
                <a:cs typeface="Special Elite"/>
                <a:sym typeface="Special Elite"/>
              </a:rPr>
              <a:t>uppmärksam och lugn. </a:t>
            </a:r>
            <a:endParaRPr sz="1650" dirty="0">
              <a:latin typeface="Special Elite"/>
              <a:ea typeface="Special Elite"/>
              <a:cs typeface="Special Elite"/>
              <a:sym typeface="Special Elite"/>
            </a:endParaRPr>
          </a:p>
        </p:txBody>
      </p:sp>
      <p:pic>
        <p:nvPicPr>
          <p:cNvPr id="146" name="Google Shape;146;p21"/>
          <p:cNvPicPr preferRelativeResize="0"/>
          <p:nvPr/>
        </p:nvPicPr>
        <p:blipFill>
          <a:blip r:embed="rId3">
            <a:alphaModFix/>
          </a:blip>
          <a:stretch>
            <a:fillRect/>
          </a:stretch>
        </p:blipFill>
        <p:spPr>
          <a:xfrm>
            <a:off x="8082100" y="256350"/>
            <a:ext cx="1061900" cy="1456275"/>
          </a:xfrm>
          <a:prstGeom prst="rect">
            <a:avLst/>
          </a:prstGeom>
          <a:noFill/>
          <a:ln>
            <a:noFill/>
          </a:ln>
        </p:spPr>
      </p:pic>
      <p:pic>
        <p:nvPicPr>
          <p:cNvPr id="147" name="Google Shape;147;p21"/>
          <p:cNvPicPr preferRelativeResize="0"/>
          <p:nvPr/>
        </p:nvPicPr>
        <p:blipFill>
          <a:blip r:embed="rId4">
            <a:alphaModFix/>
          </a:blip>
          <a:stretch>
            <a:fillRect/>
          </a:stretch>
        </p:blipFill>
        <p:spPr>
          <a:xfrm>
            <a:off x="139901" y="3318075"/>
            <a:ext cx="1168838" cy="1825426"/>
          </a:xfrm>
          <a:prstGeom prst="rect">
            <a:avLst/>
          </a:prstGeom>
          <a:noFill/>
          <a:ln>
            <a:noFill/>
          </a:ln>
        </p:spPr>
      </p:pic>
      <p:pic>
        <p:nvPicPr>
          <p:cNvPr id="148" name="Google Shape;148;p21"/>
          <p:cNvPicPr preferRelativeResize="0"/>
          <p:nvPr/>
        </p:nvPicPr>
        <p:blipFill>
          <a:blip r:embed="rId5">
            <a:alphaModFix/>
          </a:blip>
          <a:stretch>
            <a:fillRect/>
          </a:stretch>
        </p:blipFill>
        <p:spPr>
          <a:xfrm>
            <a:off x="7065253" y="4230175"/>
            <a:ext cx="1640300" cy="837125"/>
          </a:xfrm>
          <a:prstGeom prst="rect">
            <a:avLst/>
          </a:prstGeom>
          <a:noFill/>
          <a:ln>
            <a:noFill/>
          </a:ln>
        </p:spPr>
      </p:pic>
      <p:pic>
        <p:nvPicPr>
          <p:cNvPr id="149" name="Google Shape;149;p21"/>
          <p:cNvPicPr preferRelativeResize="0"/>
          <p:nvPr/>
        </p:nvPicPr>
        <p:blipFill>
          <a:blip r:embed="rId6">
            <a:alphaModFix/>
          </a:blip>
          <a:stretch>
            <a:fillRect/>
          </a:stretch>
        </p:blipFill>
        <p:spPr>
          <a:xfrm>
            <a:off x="283769" y="187213"/>
            <a:ext cx="1770011" cy="1056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3"/>
        <p:cNvGrpSpPr/>
        <p:nvPr/>
      </p:nvGrpSpPr>
      <p:grpSpPr>
        <a:xfrm>
          <a:off x="0" y="0"/>
          <a:ext cx="0" cy="0"/>
          <a:chOff x="0" y="0"/>
          <a:chExt cx="0" cy="0"/>
        </a:xfrm>
      </p:grpSpPr>
      <p:grpSp>
        <p:nvGrpSpPr>
          <p:cNvPr id="154" name="Google Shape;154;p22"/>
          <p:cNvGrpSpPr/>
          <p:nvPr/>
        </p:nvGrpSpPr>
        <p:grpSpPr>
          <a:xfrm>
            <a:off x="842075" y="1556265"/>
            <a:ext cx="7568768" cy="2485798"/>
            <a:chOff x="457198" y="1181350"/>
            <a:chExt cx="8229605" cy="3550125"/>
          </a:xfrm>
        </p:grpSpPr>
        <p:sp>
          <p:nvSpPr>
            <p:cNvPr id="155" name="Google Shape;155;p22"/>
            <p:cNvSpPr/>
            <p:nvPr/>
          </p:nvSpPr>
          <p:spPr>
            <a:xfrm>
              <a:off x="3252700" y="1248888"/>
              <a:ext cx="2638612" cy="3482566"/>
            </a:xfrm>
            <a:custGeom>
              <a:avLst/>
              <a:gdLst/>
              <a:ahLst/>
              <a:cxnLst/>
              <a:rect l="l" t="t" r="r" b="b"/>
              <a:pathLst>
                <a:path w="15931" h="13099" extrusionOk="0">
                  <a:moveTo>
                    <a:pt x="6129" y="0"/>
                  </a:moveTo>
                  <a:cubicBezTo>
                    <a:pt x="640" y="0"/>
                    <a:pt x="443" y="954"/>
                    <a:pt x="222" y="1638"/>
                  </a:cubicBezTo>
                  <a:cubicBezTo>
                    <a:pt x="0" y="2322"/>
                    <a:pt x="375" y="10869"/>
                    <a:pt x="638" y="11551"/>
                  </a:cubicBezTo>
                  <a:cubicBezTo>
                    <a:pt x="901" y="12232"/>
                    <a:pt x="1450" y="12853"/>
                    <a:pt x="2186" y="13030"/>
                  </a:cubicBezTo>
                  <a:cubicBezTo>
                    <a:pt x="2440" y="13092"/>
                    <a:pt x="2703" y="13099"/>
                    <a:pt x="2966" y="13099"/>
                  </a:cubicBezTo>
                  <a:cubicBezTo>
                    <a:pt x="2999" y="13099"/>
                    <a:pt x="3032" y="13099"/>
                    <a:pt x="3066" y="13099"/>
                  </a:cubicBezTo>
                  <a:cubicBezTo>
                    <a:pt x="6629" y="13083"/>
                    <a:pt x="10188" y="12934"/>
                    <a:pt x="13743" y="12651"/>
                  </a:cubicBezTo>
                  <a:cubicBezTo>
                    <a:pt x="14412" y="12598"/>
                    <a:pt x="15159" y="12501"/>
                    <a:pt x="15574" y="11997"/>
                  </a:cubicBezTo>
                  <a:cubicBezTo>
                    <a:pt x="15917" y="11580"/>
                    <a:pt x="15930" y="11005"/>
                    <a:pt x="15929" y="10475"/>
                  </a:cubicBezTo>
                  <a:cubicBezTo>
                    <a:pt x="15924" y="8512"/>
                    <a:pt x="15918" y="6549"/>
                    <a:pt x="15914" y="4587"/>
                  </a:cubicBezTo>
                  <a:cubicBezTo>
                    <a:pt x="15911" y="3837"/>
                    <a:pt x="15908" y="3078"/>
                    <a:pt x="15707" y="2353"/>
                  </a:cubicBezTo>
                  <a:cubicBezTo>
                    <a:pt x="15507" y="1628"/>
                    <a:pt x="15083" y="932"/>
                    <a:pt x="14412" y="546"/>
                  </a:cubicBezTo>
                  <a:cubicBezTo>
                    <a:pt x="13751" y="166"/>
                    <a:pt x="12943" y="130"/>
                    <a:pt x="12175" y="106"/>
                  </a:cubicBezTo>
                  <a:cubicBezTo>
                    <a:pt x="10160" y="47"/>
                    <a:pt x="8144" y="0"/>
                    <a:pt x="6129" y="0"/>
                  </a:cubicBezTo>
                  <a:close/>
                </a:path>
              </a:pathLst>
            </a:custGeom>
            <a:solidFill>
              <a:srgbClr val="6D9EEB"/>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2"/>
            <p:cNvSpPr/>
            <p:nvPr/>
          </p:nvSpPr>
          <p:spPr>
            <a:xfrm rot="10800000" flipH="1">
              <a:off x="6048191" y="1181351"/>
              <a:ext cx="2638612" cy="3550124"/>
            </a:xfrm>
            <a:custGeom>
              <a:avLst/>
              <a:gdLst/>
              <a:ahLst/>
              <a:cxnLst/>
              <a:rect l="l" t="t" r="r" b="b"/>
              <a:pathLst>
                <a:path w="15931" h="13099" extrusionOk="0">
                  <a:moveTo>
                    <a:pt x="6129" y="0"/>
                  </a:moveTo>
                  <a:cubicBezTo>
                    <a:pt x="640" y="0"/>
                    <a:pt x="443" y="954"/>
                    <a:pt x="222" y="1638"/>
                  </a:cubicBezTo>
                  <a:cubicBezTo>
                    <a:pt x="0" y="2322"/>
                    <a:pt x="375" y="10869"/>
                    <a:pt x="638" y="11551"/>
                  </a:cubicBezTo>
                  <a:cubicBezTo>
                    <a:pt x="901" y="12232"/>
                    <a:pt x="1450" y="12853"/>
                    <a:pt x="2186" y="13030"/>
                  </a:cubicBezTo>
                  <a:cubicBezTo>
                    <a:pt x="2440" y="13092"/>
                    <a:pt x="2703" y="13099"/>
                    <a:pt x="2966" y="13099"/>
                  </a:cubicBezTo>
                  <a:cubicBezTo>
                    <a:pt x="2999" y="13099"/>
                    <a:pt x="3032" y="13099"/>
                    <a:pt x="3066" y="13099"/>
                  </a:cubicBezTo>
                  <a:cubicBezTo>
                    <a:pt x="6629" y="13083"/>
                    <a:pt x="10188" y="12934"/>
                    <a:pt x="13743" y="12651"/>
                  </a:cubicBezTo>
                  <a:cubicBezTo>
                    <a:pt x="14412" y="12598"/>
                    <a:pt x="15159" y="12501"/>
                    <a:pt x="15574" y="11997"/>
                  </a:cubicBezTo>
                  <a:cubicBezTo>
                    <a:pt x="15917" y="11580"/>
                    <a:pt x="15930" y="11005"/>
                    <a:pt x="15929" y="10475"/>
                  </a:cubicBezTo>
                  <a:cubicBezTo>
                    <a:pt x="15924" y="8512"/>
                    <a:pt x="15918" y="6549"/>
                    <a:pt x="15914" y="4587"/>
                  </a:cubicBezTo>
                  <a:cubicBezTo>
                    <a:pt x="15911" y="3837"/>
                    <a:pt x="15908" y="3078"/>
                    <a:pt x="15707" y="2353"/>
                  </a:cubicBezTo>
                  <a:cubicBezTo>
                    <a:pt x="15507" y="1628"/>
                    <a:pt x="15083" y="932"/>
                    <a:pt x="14412" y="546"/>
                  </a:cubicBezTo>
                  <a:cubicBezTo>
                    <a:pt x="13751" y="166"/>
                    <a:pt x="12943" y="130"/>
                    <a:pt x="12175" y="106"/>
                  </a:cubicBezTo>
                  <a:cubicBezTo>
                    <a:pt x="10160" y="47"/>
                    <a:pt x="8144" y="0"/>
                    <a:pt x="6129" y="0"/>
                  </a:cubicBezTo>
                  <a:close/>
                </a:path>
              </a:pathLst>
            </a:custGeom>
            <a:solidFill>
              <a:srgbClr val="6D9EEB"/>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2"/>
            <p:cNvSpPr/>
            <p:nvPr/>
          </p:nvSpPr>
          <p:spPr>
            <a:xfrm flipH="1">
              <a:off x="457198" y="1181350"/>
              <a:ext cx="2638612" cy="3550124"/>
            </a:xfrm>
            <a:custGeom>
              <a:avLst/>
              <a:gdLst/>
              <a:ahLst/>
              <a:cxnLst/>
              <a:rect l="l" t="t" r="r" b="b"/>
              <a:pathLst>
                <a:path w="15931" h="13099" extrusionOk="0">
                  <a:moveTo>
                    <a:pt x="6129" y="0"/>
                  </a:moveTo>
                  <a:cubicBezTo>
                    <a:pt x="640" y="0"/>
                    <a:pt x="443" y="954"/>
                    <a:pt x="222" y="1638"/>
                  </a:cubicBezTo>
                  <a:cubicBezTo>
                    <a:pt x="0" y="2322"/>
                    <a:pt x="375" y="10869"/>
                    <a:pt x="638" y="11551"/>
                  </a:cubicBezTo>
                  <a:cubicBezTo>
                    <a:pt x="901" y="12232"/>
                    <a:pt x="1450" y="12853"/>
                    <a:pt x="2186" y="13030"/>
                  </a:cubicBezTo>
                  <a:cubicBezTo>
                    <a:pt x="2440" y="13092"/>
                    <a:pt x="2703" y="13099"/>
                    <a:pt x="2966" y="13099"/>
                  </a:cubicBezTo>
                  <a:cubicBezTo>
                    <a:pt x="2999" y="13099"/>
                    <a:pt x="3032" y="13099"/>
                    <a:pt x="3066" y="13099"/>
                  </a:cubicBezTo>
                  <a:cubicBezTo>
                    <a:pt x="6629" y="13083"/>
                    <a:pt x="10188" y="12934"/>
                    <a:pt x="13743" y="12651"/>
                  </a:cubicBezTo>
                  <a:cubicBezTo>
                    <a:pt x="14412" y="12598"/>
                    <a:pt x="15159" y="12501"/>
                    <a:pt x="15574" y="11997"/>
                  </a:cubicBezTo>
                  <a:cubicBezTo>
                    <a:pt x="15917" y="11580"/>
                    <a:pt x="15930" y="11005"/>
                    <a:pt x="15929" y="10475"/>
                  </a:cubicBezTo>
                  <a:cubicBezTo>
                    <a:pt x="15924" y="8512"/>
                    <a:pt x="15918" y="6549"/>
                    <a:pt x="15914" y="4587"/>
                  </a:cubicBezTo>
                  <a:cubicBezTo>
                    <a:pt x="15911" y="3837"/>
                    <a:pt x="15908" y="3078"/>
                    <a:pt x="15707" y="2353"/>
                  </a:cubicBezTo>
                  <a:cubicBezTo>
                    <a:pt x="15507" y="1628"/>
                    <a:pt x="15083" y="932"/>
                    <a:pt x="14412" y="546"/>
                  </a:cubicBezTo>
                  <a:cubicBezTo>
                    <a:pt x="13751" y="166"/>
                    <a:pt x="12943" y="130"/>
                    <a:pt x="12175" y="106"/>
                  </a:cubicBezTo>
                  <a:cubicBezTo>
                    <a:pt x="10160" y="47"/>
                    <a:pt x="8144" y="0"/>
                    <a:pt x="6129" y="0"/>
                  </a:cubicBezTo>
                  <a:close/>
                </a:path>
              </a:pathLst>
            </a:custGeom>
            <a:solidFill>
              <a:srgbClr val="6D9EEB"/>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22"/>
          <p:cNvSpPr txBox="1">
            <a:spLocks noGrp="1"/>
          </p:cNvSpPr>
          <p:nvPr>
            <p:ph type="title"/>
          </p:nvPr>
        </p:nvSpPr>
        <p:spPr>
          <a:xfrm>
            <a:off x="345800" y="270797"/>
            <a:ext cx="8383200" cy="95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3020" b="1">
                <a:latin typeface="Special Elite"/>
                <a:ea typeface="Special Elite"/>
                <a:cs typeface="Special Elite"/>
                <a:sym typeface="Special Elite"/>
              </a:rPr>
              <a:t>Mensskydd</a:t>
            </a:r>
            <a:endParaRPr sz="3020" b="1">
              <a:latin typeface="Special Elite"/>
              <a:ea typeface="Special Elite"/>
              <a:cs typeface="Special Elite"/>
              <a:sym typeface="Special Elite"/>
            </a:endParaRPr>
          </a:p>
        </p:txBody>
      </p:sp>
      <p:sp>
        <p:nvSpPr>
          <p:cNvPr id="159" name="Google Shape;159;p22"/>
          <p:cNvSpPr txBox="1">
            <a:spLocks noGrp="1"/>
          </p:cNvSpPr>
          <p:nvPr>
            <p:ph type="subTitle" idx="1"/>
          </p:nvPr>
        </p:nvSpPr>
        <p:spPr>
          <a:xfrm>
            <a:off x="554700" y="3488525"/>
            <a:ext cx="2443800" cy="85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60" name="Google Shape;160;p22"/>
          <p:cNvSpPr txBox="1">
            <a:spLocks noGrp="1"/>
          </p:cNvSpPr>
          <p:nvPr>
            <p:ph type="title" idx="2"/>
          </p:nvPr>
        </p:nvSpPr>
        <p:spPr>
          <a:xfrm>
            <a:off x="1020600" y="2881524"/>
            <a:ext cx="1977900" cy="1120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SzPts val="990"/>
              <a:buNone/>
            </a:pPr>
            <a:r>
              <a:rPr lang="en" sz="2220">
                <a:latin typeface="Special Elite"/>
                <a:ea typeface="Special Elite"/>
                <a:cs typeface="Special Elite"/>
                <a:sym typeface="Special Elite"/>
              </a:rPr>
              <a:t>Bindor och tamponger</a:t>
            </a:r>
            <a:endParaRPr sz="2220">
              <a:latin typeface="Special Elite"/>
              <a:ea typeface="Special Elite"/>
              <a:cs typeface="Special Elite"/>
              <a:sym typeface="Special Elite"/>
            </a:endParaRPr>
          </a:p>
        </p:txBody>
      </p:sp>
      <p:sp>
        <p:nvSpPr>
          <p:cNvPr id="161" name="Google Shape;161;p22"/>
          <p:cNvSpPr txBox="1">
            <a:spLocks noGrp="1"/>
          </p:cNvSpPr>
          <p:nvPr>
            <p:ph type="title" idx="3"/>
          </p:nvPr>
        </p:nvSpPr>
        <p:spPr>
          <a:xfrm>
            <a:off x="3548450" y="2881517"/>
            <a:ext cx="1977900" cy="47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2220">
                <a:latin typeface="Special Elite"/>
                <a:ea typeface="Special Elite"/>
                <a:cs typeface="Special Elite"/>
                <a:sym typeface="Special Elite"/>
              </a:rPr>
              <a:t>Menstrosor</a:t>
            </a:r>
            <a:r>
              <a:rPr lang="en" sz="2420">
                <a:latin typeface="Special Elite"/>
                <a:ea typeface="Special Elite"/>
                <a:cs typeface="Special Elite"/>
                <a:sym typeface="Special Elite"/>
              </a:rPr>
              <a:t> </a:t>
            </a:r>
            <a:r>
              <a:rPr lang="en" sz="1820">
                <a:latin typeface="Special Elite"/>
                <a:ea typeface="Special Elite"/>
                <a:cs typeface="Special Elite"/>
                <a:sym typeface="Special Elite"/>
              </a:rPr>
              <a:t>(finns även för bad)</a:t>
            </a:r>
            <a:endParaRPr sz="1820">
              <a:latin typeface="Special Elite"/>
              <a:ea typeface="Special Elite"/>
              <a:cs typeface="Special Elite"/>
              <a:sym typeface="Special Elite"/>
            </a:endParaRPr>
          </a:p>
        </p:txBody>
      </p:sp>
      <p:sp>
        <p:nvSpPr>
          <p:cNvPr id="162" name="Google Shape;162;p22"/>
          <p:cNvSpPr txBox="1">
            <a:spLocks noGrp="1"/>
          </p:cNvSpPr>
          <p:nvPr>
            <p:ph type="title" idx="4"/>
          </p:nvPr>
        </p:nvSpPr>
        <p:spPr>
          <a:xfrm>
            <a:off x="6183952" y="2560225"/>
            <a:ext cx="2226900" cy="4779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endParaRPr>
              <a:latin typeface="Special Elite"/>
              <a:ea typeface="Special Elite"/>
              <a:cs typeface="Special Elite"/>
              <a:sym typeface="Special Elite"/>
            </a:endParaRPr>
          </a:p>
          <a:p>
            <a:pPr marL="0" lvl="0" indent="0" algn="l" rtl="0">
              <a:spcBef>
                <a:spcPts val="0"/>
              </a:spcBef>
              <a:spcAft>
                <a:spcPts val="0"/>
              </a:spcAft>
              <a:buNone/>
            </a:pPr>
            <a:r>
              <a:rPr lang="en" sz="2466">
                <a:latin typeface="Special Elite"/>
                <a:ea typeface="Special Elite"/>
                <a:cs typeface="Special Elite"/>
                <a:sym typeface="Special Elite"/>
              </a:rPr>
              <a:t>Menskoppar /mensdiskar</a:t>
            </a:r>
            <a:endParaRPr sz="2466">
              <a:latin typeface="Special Elite"/>
              <a:ea typeface="Special Elite"/>
              <a:cs typeface="Special Elite"/>
              <a:sym typeface="Special Elite"/>
            </a:endParaRPr>
          </a:p>
        </p:txBody>
      </p:sp>
      <p:pic>
        <p:nvPicPr>
          <p:cNvPr id="163" name="Google Shape;163;p22"/>
          <p:cNvPicPr preferRelativeResize="0"/>
          <p:nvPr/>
        </p:nvPicPr>
        <p:blipFill>
          <a:blip r:embed="rId3">
            <a:alphaModFix/>
          </a:blip>
          <a:stretch>
            <a:fillRect/>
          </a:stretch>
        </p:blipFill>
        <p:spPr>
          <a:xfrm>
            <a:off x="6736400" y="1914500"/>
            <a:ext cx="778352" cy="767875"/>
          </a:xfrm>
          <a:prstGeom prst="rect">
            <a:avLst/>
          </a:prstGeom>
          <a:noFill/>
          <a:ln>
            <a:noFill/>
          </a:ln>
        </p:spPr>
      </p:pic>
      <p:pic>
        <p:nvPicPr>
          <p:cNvPr id="164" name="Google Shape;164;p22"/>
          <p:cNvPicPr preferRelativeResize="0"/>
          <p:nvPr/>
        </p:nvPicPr>
        <p:blipFill>
          <a:blip r:embed="rId4">
            <a:alphaModFix/>
          </a:blip>
          <a:stretch>
            <a:fillRect/>
          </a:stretch>
        </p:blipFill>
        <p:spPr>
          <a:xfrm>
            <a:off x="924898" y="1509103"/>
            <a:ext cx="1150500" cy="1578675"/>
          </a:xfrm>
          <a:prstGeom prst="rect">
            <a:avLst/>
          </a:prstGeom>
          <a:noFill/>
          <a:ln>
            <a:noFill/>
          </a:ln>
        </p:spPr>
      </p:pic>
      <p:pic>
        <p:nvPicPr>
          <p:cNvPr id="165" name="Google Shape;165;p22"/>
          <p:cNvPicPr preferRelativeResize="0"/>
          <p:nvPr/>
        </p:nvPicPr>
        <p:blipFill>
          <a:blip r:embed="rId5">
            <a:alphaModFix/>
          </a:blip>
          <a:stretch>
            <a:fillRect/>
          </a:stretch>
        </p:blipFill>
        <p:spPr>
          <a:xfrm>
            <a:off x="1484325" y="1972950"/>
            <a:ext cx="1514175" cy="1065175"/>
          </a:xfrm>
          <a:prstGeom prst="rect">
            <a:avLst/>
          </a:prstGeom>
          <a:noFill/>
          <a:ln>
            <a:noFill/>
          </a:ln>
        </p:spPr>
      </p:pic>
      <p:pic>
        <p:nvPicPr>
          <p:cNvPr id="166" name="Google Shape;166;p22"/>
          <p:cNvPicPr preferRelativeResize="0"/>
          <p:nvPr/>
        </p:nvPicPr>
        <p:blipFill>
          <a:blip r:embed="rId6">
            <a:alphaModFix/>
          </a:blip>
          <a:stretch>
            <a:fillRect/>
          </a:stretch>
        </p:blipFill>
        <p:spPr>
          <a:xfrm>
            <a:off x="3548450" y="1583250"/>
            <a:ext cx="1714911" cy="1120500"/>
          </a:xfrm>
          <a:prstGeom prst="rect">
            <a:avLst/>
          </a:prstGeom>
          <a:noFill/>
          <a:ln>
            <a:noFill/>
          </a:ln>
        </p:spPr>
      </p:pic>
      <p:pic>
        <p:nvPicPr>
          <p:cNvPr id="167" name="Google Shape;167;p22"/>
          <p:cNvPicPr preferRelativeResize="0"/>
          <p:nvPr/>
        </p:nvPicPr>
        <p:blipFill>
          <a:blip r:embed="rId7">
            <a:alphaModFix/>
          </a:blip>
          <a:stretch>
            <a:fillRect/>
          </a:stretch>
        </p:blipFill>
        <p:spPr>
          <a:xfrm>
            <a:off x="2765550" y="500975"/>
            <a:ext cx="1047975" cy="722025"/>
          </a:xfrm>
          <a:prstGeom prst="rect">
            <a:avLst/>
          </a:prstGeom>
          <a:noFill/>
          <a:ln>
            <a:noFill/>
          </a:ln>
        </p:spPr>
      </p:pic>
      <p:sp>
        <p:nvSpPr>
          <p:cNvPr id="168" name="Google Shape;168;p22"/>
          <p:cNvSpPr txBox="1">
            <a:spLocks noGrp="1"/>
          </p:cNvSpPr>
          <p:nvPr>
            <p:ph type="title"/>
          </p:nvPr>
        </p:nvSpPr>
        <p:spPr>
          <a:xfrm>
            <a:off x="434850" y="4191297"/>
            <a:ext cx="8383200" cy="95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2200">
                <a:latin typeface="Special Elite"/>
                <a:ea typeface="Special Elite"/>
                <a:cs typeface="Special Elite"/>
                <a:sym typeface="Special Elite"/>
              </a:rPr>
              <a:t>Alla har rätt att välja det som passar en bäst!</a:t>
            </a:r>
            <a:endParaRPr sz="2200">
              <a:latin typeface="Special Elite"/>
              <a:ea typeface="Special Elite"/>
              <a:cs typeface="Special Elite"/>
              <a:sym typeface="Special Elite"/>
            </a:endParaRPr>
          </a:p>
        </p:txBody>
      </p:sp>
      <p:pic>
        <p:nvPicPr>
          <p:cNvPr id="169" name="Google Shape;169;p22"/>
          <p:cNvPicPr preferRelativeResize="0"/>
          <p:nvPr/>
        </p:nvPicPr>
        <p:blipFill>
          <a:blip r:embed="rId8">
            <a:alphaModFix/>
          </a:blip>
          <a:stretch>
            <a:fillRect/>
          </a:stretch>
        </p:blipFill>
        <p:spPr>
          <a:xfrm>
            <a:off x="5602575" y="114850"/>
            <a:ext cx="1514176" cy="14683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59725" y="252804"/>
            <a:ext cx="8229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3020" b="1" dirty="0">
                <a:latin typeface="Special Elite"/>
                <a:ea typeface="Special Elite"/>
                <a:cs typeface="Special Elite"/>
                <a:sym typeface="Special Elite"/>
              </a:rPr>
              <a:t>Menssnacka MERA</a:t>
            </a:r>
            <a:endParaRPr sz="3020" b="1" dirty="0">
              <a:latin typeface="Special Elite"/>
              <a:ea typeface="Special Elite"/>
              <a:cs typeface="Special Elite"/>
              <a:sym typeface="Special Elite"/>
            </a:endParaRPr>
          </a:p>
        </p:txBody>
      </p:sp>
      <p:sp>
        <p:nvSpPr>
          <p:cNvPr id="175" name="Google Shape;175;p23"/>
          <p:cNvSpPr txBox="1">
            <a:spLocks noGrp="1"/>
          </p:cNvSpPr>
          <p:nvPr>
            <p:ph type="title"/>
          </p:nvPr>
        </p:nvSpPr>
        <p:spPr>
          <a:xfrm>
            <a:off x="1683625" y="776362"/>
            <a:ext cx="582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220" dirty="0">
                <a:latin typeface="Special Elite"/>
                <a:ea typeface="Special Elite"/>
                <a:cs typeface="Special Elite"/>
                <a:sym typeface="Special Elite"/>
              </a:rPr>
              <a:t>Berätta</a:t>
            </a:r>
            <a:r>
              <a:rPr lang="en" sz="3120" dirty="0">
                <a:latin typeface="Special Elite"/>
                <a:ea typeface="Special Elite"/>
                <a:cs typeface="Special Elite"/>
                <a:sym typeface="Special Elite"/>
              </a:rPr>
              <a:t> </a:t>
            </a:r>
            <a:br>
              <a:rPr lang="en" sz="3120" dirty="0">
                <a:latin typeface="Special Elite"/>
                <a:ea typeface="Special Elite"/>
                <a:cs typeface="Special Elite"/>
                <a:sym typeface="Special Elite"/>
              </a:rPr>
            </a:br>
            <a:r>
              <a:rPr lang="en" sz="1500" dirty="0">
                <a:latin typeface="Special Elite"/>
                <a:ea typeface="Special Elite"/>
                <a:cs typeface="Special Elite"/>
                <a:sym typeface="Special Elite"/>
              </a:rPr>
              <a:t>När första mensen kommer är det bra att berätta för dem man bor med.  En del är glada för att få berätta, andra tycker det är jobbigt och en del bryr sig inte så mycket alls. Alla känslor </a:t>
            </a:r>
            <a:r>
              <a:rPr lang="en" sz="1500" dirty="0" err="1">
                <a:latin typeface="Special Elite"/>
                <a:ea typeface="Special Elite"/>
                <a:cs typeface="Special Elite"/>
                <a:sym typeface="Special Elite"/>
              </a:rPr>
              <a:t>är</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okej</a:t>
            </a:r>
            <a:r>
              <a:rPr lang="en" sz="1500" dirty="0">
                <a:latin typeface="Special Elite"/>
                <a:ea typeface="Special Elite"/>
                <a:cs typeface="Special Elite"/>
                <a:sym typeface="Special Elite"/>
              </a:rPr>
              <a:t>!</a:t>
            </a:r>
            <a:endParaRPr sz="1500" dirty="0">
              <a:latin typeface="Special Elite"/>
              <a:ea typeface="Special Elite"/>
              <a:cs typeface="Special Elite"/>
              <a:sym typeface="Special Elite"/>
            </a:endParaRPr>
          </a:p>
        </p:txBody>
      </p:sp>
      <p:pic>
        <p:nvPicPr>
          <p:cNvPr id="176" name="Google Shape;176;p23"/>
          <p:cNvPicPr preferRelativeResize="0"/>
          <p:nvPr/>
        </p:nvPicPr>
        <p:blipFill>
          <a:blip r:embed="rId3">
            <a:alphaModFix/>
          </a:blip>
          <a:stretch>
            <a:fillRect/>
          </a:stretch>
        </p:blipFill>
        <p:spPr>
          <a:xfrm>
            <a:off x="6982675" y="252800"/>
            <a:ext cx="1768850" cy="1866424"/>
          </a:xfrm>
          <a:prstGeom prst="rect">
            <a:avLst/>
          </a:prstGeom>
          <a:noFill/>
          <a:ln>
            <a:noFill/>
          </a:ln>
        </p:spPr>
      </p:pic>
      <p:pic>
        <p:nvPicPr>
          <p:cNvPr id="177" name="Google Shape;177;p23"/>
          <p:cNvPicPr preferRelativeResize="0"/>
          <p:nvPr/>
        </p:nvPicPr>
        <p:blipFill>
          <a:blip r:embed="rId4">
            <a:alphaModFix/>
          </a:blip>
          <a:stretch>
            <a:fillRect/>
          </a:stretch>
        </p:blipFill>
        <p:spPr>
          <a:xfrm>
            <a:off x="59725" y="1"/>
            <a:ext cx="2025929" cy="2383604"/>
          </a:xfrm>
          <a:prstGeom prst="rect">
            <a:avLst/>
          </a:prstGeom>
          <a:noFill/>
          <a:ln>
            <a:noFill/>
          </a:ln>
        </p:spPr>
      </p:pic>
      <p:sp>
        <p:nvSpPr>
          <p:cNvPr id="178" name="Google Shape;178;p23"/>
          <p:cNvSpPr txBox="1"/>
          <p:nvPr/>
        </p:nvSpPr>
        <p:spPr>
          <a:xfrm>
            <a:off x="1683625" y="2191625"/>
            <a:ext cx="6605700" cy="282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20" dirty="0">
                <a:solidFill>
                  <a:schemeClr val="dk1"/>
                </a:solidFill>
                <a:latin typeface="Special Elite"/>
                <a:ea typeface="Special Elite"/>
                <a:cs typeface="Special Elite"/>
                <a:sym typeface="Special Elite"/>
              </a:rPr>
              <a:t>Stötta</a:t>
            </a:r>
            <a:endParaRPr sz="2220" dirty="0">
              <a:solidFill>
                <a:schemeClr val="dk1"/>
              </a:solidFill>
              <a:latin typeface="Special Elite"/>
              <a:ea typeface="Special Elite"/>
              <a:cs typeface="Special Elite"/>
              <a:sym typeface="Special Elite"/>
            </a:endParaRPr>
          </a:p>
          <a:p>
            <a:pPr marL="0" lvl="0" indent="0" algn="l" rtl="0">
              <a:spcBef>
                <a:spcPts val="0"/>
              </a:spcBef>
              <a:spcAft>
                <a:spcPts val="0"/>
              </a:spcAft>
              <a:buNone/>
            </a:pPr>
            <a:r>
              <a:rPr lang="en" sz="1500" dirty="0">
                <a:solidFill>
                  <a:schemeClr val="dk1"/>
                </a:solidFill>
                <a:latin typeface="Special Elite"/>
                <a:ea typeface="Special Elite"/>
                <a:cs typeface="Special Elite"/>
                <a:sym typeface="Special Elite"/>
              </a:rPr>
              <a:t>Genom att vara stöttande till vänner och syskon kan vi </a:t>
            </a:r>
            <a:endParaRPr sz="1500" dirty="0">
              <a:solidFill>
                <a:schemeClr val="dk1"/>
              </a:solidFill>
              <a:latin typeface="Special Elite"/>
              <a:ea typeface="Special Elite"/>
              <a:cs typeface="Special Elite"/>
              <a:sym typeface="Special Elite"/>
            </a:endParaRPr>
          </a:p>
          <a:p>
            <a:pPr marL="0" lvl="0" indent="0" algn="l" rtl="0">
              <a:spcBef>
                <a:spcPts val="0"/>
              </a:spcBef>
              <a:spcAft>
                <a:spcPts val="0"/>
              </a:spcAft>
              <a:buNone/>
            </a:pPr>
            <a:r>
              <a:rPr lang="en" sz="1500" dirty="0">
                <a:solidFill>
                  <a:schemeClr val="dk1"/>
                </a:solidFill>
                <a:latin typeface="Special Elite"/>
                <a:ea typeface="Special Elite"/>
                <a:cs typeface="Special Elite"/>
                <a:sym typeface="Special Elite"/>
              </a:rPr>
              <a:t>hjälpas åt att må så bra som möjligt under mensen. </a:t>
            </a:r>
            <a:endParaRPr sz="1500" dirty="0">
              <a:solidFill>
                <a:schemeClr val="dk1"/>
              </a:solidFill>
              <a:latin typeface="Special Elite"/>
              <a:ea typeface="Special Elite"/>
              <a:cs typeface="Special Elite"/>
              <a:sym typeface="Special Elite"/>
            </a:endParaRPr>
          </a:p>
          <a:p>
            <a:pPr marL="0" lvl="0" indent="0" algn="l" rtl="0">
              <a:spcBef>
                <a:spcPts val="0"/>
              </a:spcBef>
              <a:spcAft>
                <a:spcPts val="0"/>
              </a:spcAft>
              <a:buNone/>
            </a:pPr>
            <a:r>
              <a:rPr lang="en" sz="1500" dirty="0">
                <a:solidFill>
                  <a:schemeClr val="dk1"/>
                </a:solidFill>
                <a:latin typeface="Special Elite"/>
                <a:ea typeface="Special Elite"/>
                <a:cs typeface="Special Elite"/>
                <a:sym typeface="Special Elite"/>
              </a:rPr>
              <a:t>Det kan vara skönt att både dela med sig av sina känslor </a:t>
            </a:r>
            <a:endParaRPr sz="1500" dirty="0">
              <a:solidFill>
                <a:schemeClr val="dk1"/>
              </a:solidFill>
              <a:latin typeface="Special Elite"/>
              <a:ea typeface="Special Elite"/>
              <a:cs typeface="Special Elite"/>
              <a:sym typeface="Special Elite"/>
            </a:endParaRPr>
          </a:p>
          <a:p>
            <a:pPr marL="0" lvl="0" indent="0" algn="l" rtl="0">
              <a:spcBef>
                <a:spcPts val="0"/>
              </a:spcBef>
              <a:spcAft>
                <a:spcPts val="0"/>
              </a:spcAft>
              <a:buNone/>
            </a:pPr>
            <a:r>
              <a:rPr lang="en" sz="1500" dirty="0">
                <a:solidFill>
                  <a:schemeClr val="dk1"/>
                </a:solidFill>
                <a:latin typeface="Special Elite"/>
                <a:ea typeface="Special Elite"/>
                <a:cs typeface="Special Elite"/>
                <a:sym typeface="Special Elite"/>
              </a:rPr>
              <a:t>och få stöd då mens ibland kan vara jobbigt.</a:t>
            </a:r>
            <a:endParaRPr sz="1200" dirty="0">
              <a:solidFill>
                <a:schemeClr val="dk1"/>
              </a:solidFill>
              <a:latin typeface="Special Elite"/>
              <a:ea typeface="Special Elite"/>
              <a:cs typeface="Special Elite"/>
              <a:sym typeface="Special Elite"/>
            </a:endParaRPr>
          </a:p>
          <a:p>
            <a:pPr marL="0" lvl="0" indent="0" algn="l" rtl="0">
              <a:spcBef>
                <a:spcPts val="0"/>
              </a:spcBef>
              <a:spcAft>
                <a:spcPts val="0"/>
              </a:spcAft>
              <a:buNone/>
            </a:pPr>
            <a:r>
              <a:rPr lang="en" sz="2300" dirty="0">
                <a:solidFill>
                  <a:schemeClr val="dk1"/>
                </a:solidFill>
                <a:latin typeface="Special Elite"/>
                <a:ea typeface="Special Elite"/>
                <a:cs typeface="Special Elite"/>
                <a:sym typeface="Special Elite"/>
              </a:rPr>
              <a:t>Snacka </a:t>
            </a:r>
            <a:r>
              <a:rPr lang="en" sz="2300" u="sng" dirty="0">
                <a:solidFill>
                  <a:schemeClr val="dk1"/>
                </a:solidFill>
                <a:latin typeface="Special Elite"/>
                <a:ea typeface="Special Elite"/>
                <a:cs typeface="Special Elite"/>
                <a:sym typeface="Special Elite"/>
              </a:rPr>
              <a:t>aldrig</a:t>
            </a:r>
            <a:r>
              <a:rPr lang="en" sz="2300" dirty="0">
                <a:solidFill>
                  <a:schemeClr val="dk1"/>
                </a:solidFill>
                <a:latin typeface="Special Elite"/>
                <a:ea typeface="Special Elite"/>
                <a:cs typeface="Special Elite"/>
                <a:sym typeface="Special Elite"/>
              </a:rPr>
              <a:t> skit om mens</a:t>
            </a:r>
            <a:r>
              <a:rPr lang="en" sz="2900" dirty="0">
                <a:solidFill>
                  <a:schemeClr val="dk1"/>
                </a:solidFill>
                <a:latin typeface="Special Elite"/>
                <a:ea typeface="Special Elite"/>
                <a:cs typeface="Special Elite"/>
                <a:sym typeface="Special Elite"/>
              </a:rPr>
              <a:t> </a:t>
            </a:r>
            <a:endParaRPr sz="2900" dirty="0">
              <a:solidFill>
                <a:schemeClr val="dk1"/>
              </a:solidFill>
              <a:latin typeface="Special Elite"/>
              <a:ea typeface="Special Elite"/>
              <a:cs typeface="Special Elite"/>
              <a:sym typeface="Special Elite"/>
            </a:endParaRPr>
          </a:p>
          <a:p>
            <a:pPr marL="0" lvl="0" indent="0" algn="l" rtl="0">
              <a:spcBef>
                <a:spcPts val="0"/>
              </a:spcBef>
              <a:spcAft>
                <a:spcPts val="0"/>
              </a:spcAft>
              <a:buNone/>
            </a:pPr>
            <a:r>
              <a:rPr lang="en" sz="1500" dirty="0">
                <a:solidFill>
                  <a:schemeClr val="dk1"/>
                </a:solidFill>
                <a:latin typeface="Special Elite"/>
                <a:ea typeface="Special Elite"/>
                <a:cs typeface="Special Elite"/>
                <a:sym typeface="Special Elite"/>
              </a:rPr>
              <a:t>Ingen av oss hade funnits om det inte vore för mensen. </a:t>
            </a:r>
            <a:endParaRPr sz="1500" dirty="0">
              <a:solidFill>
                <a:schemeClr val="dk1"/>
              </a:solidFill>
              <a:latin typeface="Special Elite"/>
              <a:ea typeface="Special Elite"/>
              <a:cs typeface="Special Elite"/>
              <a:sym typeface="Special Elite"/>
            </a:endParaRPr>
          </a:p>
          <a:p>
            <a:pPr marL="0" lvl="0" indent="0" algn="l" rtl="0">
              <a:spcBef>
                <a:spcPts val="0"/>
              </a:spcBef>
              <a:spcAft>
                <a:spcPts val="0"/>
              </a:spcAft>
              <a:buNone/>
            </a:pPr>
            <a:r>
              <a:rPr lang="en" sz="1500" dirty="0">
                <a:solidFill>
                  <a:schemeClr val="dk1"/>
                </a:solidFill>
                <a:latin typeface="Special Elite"/>
                <a:ea typeface="Special Elite"/>
                <a:cs typeface="Special Elite"/>
                <a:sym typeface="Special Elite"/>
              </a:rPr>
              <a:t>Vi har alla </a:t>
            </a:r>
            <a:r>
              <a:rPr lang="en" sz="1500" dirty="0" err="1">
                <a:solidFill>
                  <a:schemeClr val="dk1"/>
                </a:solidFill>
                <a:latin typeface="Special Elite"/>
                <a:ea typeface="Special Elite"/>
                <a:cs typeface="Special Elite"/>
                <a:sym typeface="Special Elite"/>
              </a:rPr>
              <a:t>spenderat</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vår</a:t>
            </a:r>
            <a:r>
              <a:rPr lang="en" sz="1500" dirty="0">
                <a:solidFill>
                  <a:schemeClr val="dk1"/>
                </a:solidFill>
                <a:latin typeface="Special Elite"/>
                <a:ea typeface="Special Elite"/>
                <a:cs typeface="Special Elite"/>
                <a:sym typeface="Special Elite"/>
              </a:rPr>
              <a:t> första tid i en livmoder! </a:t>
            </a:r>
            <a:endParaRPr sz="1500" dirty="0">
              <a:solidFill>
                <a:schemeClr val="dk1"/>
              </a:solidFill>
              <a:latin typeface="Special Elite"/>
              <a:ea typeface="Special Elite"/>
              <a:cs typeface="Special Elite"/>
              <a:sym typeface="Special Elite"/>
            </a:endParaRPr>
          </a:p>
          <a:p>
            <a:pPr marL="0" lvl="0" indent="0" algn="l" rtl="0">
              <a:spcBef>
                <a:spcPts val="0"/>
              </a:spcBef>
              <a:spcAft>
                <a:spcPts val="0"/>
              </a:spcAft>
              <a:buNone/>
            </a:pPr>
            <a:r>
              <a:rPr lang="en" sz="1500" dirty="0">
                <a:solidFill>
                  <a:schemeClr val="dk1"/>
                </a:solidFill>
                <a:latin typeface="Special Elite"/>
                <a:ea typeface="Special Elite"/>
                <a:cs typeface="Special Elite"/>
                <a:sym typeface="Special Elite"/>
              </a:rPr>
              <a:t>Kvinnokroppar kan få ett nytt liv att växa </a:t>
            </a:r>
            <a:r>
              <a:rPr lang="en" sz="1500" dirty="0" err="1">
                <a:solidFill>
                  <a:schemeClr val="dk1"/>
                </a:solidFill>
                <a:latin typeface="Special Elite"/>
                <a:ea typeface="Special Elite"/>
                <a:cs typeface="Special Elite"/>
                <a:sym typeface="Special Elite"/>
              </a:rPr>
              <a:t>i</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magen</a:t>
            </a:r>
            <a:endParaRPr lang="en" sz="1500" dirty="0">
              <a:solidFill>
                <a:schemeClr val="dk1"/>
              </a:solidFill>
              <a:latin typeface="Special Elite"/>
              <a:ea typeface="Special Elite"/>
              <a:cs typeface="Special Elite"/>
              <a:sym typeface="Special Elite"/>
            </a:endParaRPr>
          </a:p>
          <a:p>
            <a:pPr marL="0" lvl="0" indent="0" algn="l" rtl="0">
              <a:spcBef>
                <a:spcPts val="0"/>
              </a:spcBef>
              <a:spcAft>
                <a:spcPts val="0"/>
              </a:spcAft>
              <a:buNone/>
            </a:pPr>
            <a:r>
              <a:rPr lang="en" sz="1500" dirty="0">
                <a:solidFill>
                  <a:schemeClr val="dk1"/>
                </a:solidFill>
                <a:latin typeface="Special Elite"/>
                <a:ea typeface="Special Elite"/>
                <a:cs typeface="Special Elite"/>
                <a:sym typeface="Special Elite"/>
              </a:rPr>
              <a:t>- en superkraft om </a:t>
            </a:r>
            <a:r>
              <a:rPr lang="en" sz="1500" dirty="0" err="1">
                <a:solidFill>
                  <a:schemeClr val="dk1"/>
                </a:solidFill>
                <a:latin typeface="Special Elite"/>
                <a:ea typeface="Special Elite"/>
                <a:cs typeface="Special Elite"/>
                <a:sym typeface="Special Elite"/>
              </a:rPr>
              <a:t>något</a:t>
            </a:r>
            <a:r>
              <a:rPr lang="en" sz="1500" dirty="0">
                <a:solidFill>
                  <a:schemeClr val="dk1"/>
                </a:solidFill>
                <a:latin typeface="Special Elite"/>
                <a:ea typeface="Special Elite"/>
                <a:cs typeface="Special Elite"/>
                <a:sym typeface="Special Elite"/>
              </a:rPr>
              <a:t>! </a:t>
            </a:r>
            <a:endParaRPr sz="1500" dirty="0">
              <a:solidFill>
                <a:schemeClr val="dk1"/>
              </a:solidFill>
              <a:latin typeface="Special Elite"/>
              <a:ea typeface="Special Elite"/>
              <a:cs typeface="Special Elite"/>
              <a:sym typeface="Special Elite"/>
            </a:endParaRPr>
          </a:p>
        </p:txBody>
      </p:sp>
      <p:pic>
        <p:nvPicPr>
          <p:cNvPr id="179" name="Google Shape;179;p23"/>
          <p:cNvPicPr preferRelativeResize="0"/>
          <p:nvPr/>
        </p:nvPicPr>
        <p:blipFill>
          <a:blip r:embed="rId5">
            <a:alphaModFix/>
          </a:blip>
          <a:stretch>
            <a:fillRect/>
          </a:stretch>
        </p:blipFill>
        <p:spPr>
          <a:xfrm>
            <a:off x="59725" y="3245765"/>
            <a:ext cx="1623901" cy="1234835"/>
          </a:xfrm>
          <a:prstGeom prst="rect">
            <a:avLst/>
          </a:prstGeom>
          <a:noFill/>
          <a:ln>
            <a:noFill/>
          </a:ln>
        </p:spPr>
      </p:pic>
      <p:pic>
        <p:nvPicPr>
          <p:cNvPr id="180" name="Google Shape;180;p23"/>
          <p:cNvPicPr preferRelativeResize="0"/>
          <p:nvPr/>
        </p:nvPicPr>
        <p:blipFill>
          <a:blip r:embed="rId6">
            <a:alphaModFix/>
          </a:blip>
          <a:stretch>
            <a:fillRect/>
          </a:stretch>
        </p:blipFill>
        <p:spPr>
          <a:xfrm>
            <a:off x="7140341" y="2119225"/>
            <a:ext cx="2099733" cy="31103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D9D8"/>
        </a:solidFill>
        <a:effectLst/>
      </p:bgPr>
    </p:bg>
    <p:spTree>
      <p:nvGrpSpPr>
        <p:cNvPr id="1" name="Shape 184"/>
        <p:cNvGrpSpPr/>
        <p:nvPr/>
      </p:nvGrpSpPr>
      <p:grpSpPr>
        <a:xfrm>
          <a:off x="0" y="0"/>
          <a:ext cx="0" cy="0"/>
          <a:chOff x="0" y="0"/>
          <a:chExt cx="0" cy="0"/>
        </a:xfrm>
      </p:grpSpPr>
      <p:sp>
        <p:nvSpPr>
          <p:cNvPr id="185" name="Google Shape;185;p24"/>
          <p:cNvSpPr txBox="1">
            <a:spLocks noGrp="1"/>
          </p:cNvSpPr>
          <p:nvPr>
            <p:ph type="title"/>
          </p:nvPr>
        </p:nvSpPr>
        <p:spPr>
          <a:xfrm>
            <a:off x="310025" y="235004"/>
            <a:ext cx="8229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3020" b="1">
                <a:latin typeface="Special Elite"/>
                <a:ea typeface="Special Elite"/>
                <a:cs typeface="Special Elite"/>
                <a:sym typeface="Special Elite"/>
              </a:rPr>
              <a:t>Några exempel på vad som är vanligt:</a:t>
            </a:r>
            <a:endParaRPr sz="3020" b="1">
              <a:latin typeface="Special Elite"/>
              <a:ea typeface="Special Elite"/>
              <a:cs typeface="Special Elite"/>
              <a:sym typeface="Special Elite"/>
            </a:endParaRPr>
          </a:p>
        </p:txBody>
      </p:sp>
      <p:sp>
        <p:nvSpPr>
          <p:cNvPr id="186" name="Google Shape;186;p24"/>
          <p:cNvSpPr txBox="1">
            <a:spLocks noGrp="1"/>
          </p:cNvSpPr>
          <p:nvPr>
            <p:ph type="subTitle" idx="1"/>
          </p:nvPr>
        </p:nvSpPr>
        <p:spPr>
          <a:xfrm>
            <a:off x="756675" y="931300"/>
            <a:ext cx="3277500" cy="55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500">
                <a:latin typeface="Special Elite"/>
                <a:ea typeface="Special Elite"/>
                <a:cs typeface="Special Elite"/>
                <a:sym typeface="Special Elite"/>
              </a:rPr>
              <a:t>Första mensen kommer för de allra flesta någon gång i åldern 9-16 år. </a:t>
            </a:r>
            <a:endParaRPr sz="1500">
              <a:latin typeface="Special Elite"/>
              <a:ea typeface="Special Elite"/>
              <a:cs typeface="Special Elite"/>
              <a:sym typeface="Special Elite"/>
            </a:endParaRPr>
          </a:p>
        </p:txBody>
      </p:sp>
      <p:sp>
        <p:nvSpPr>
          <p:cNvPr id="187" name="Google Shape;187;p24"/>
          <p:cNvSpPr txBox="1">
            <a:spLocks noGrp="1"/>
          </p:cNvSpPr>
          <p:nvPr>
            <p:ph type="subTitle" idx="6"/>
          </p:nvPr>
        </p:nvSpPr>
        <p:spPr>
          <a:xfrm>
            <a:off x="4815475" y="981000"/>
            <a:ext cx="4016100" cy="7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852"/>
              <a:buFont typeface="Arial"/>
              <a:buNone/>
            </a:pPr>
            <a:endParaRPr sz="1230" dirty="0">
              <a:latin typeface="Special Elite"/>
              <a:ea typeface="Special Elite"/>
              <a:cs typeface="Special Elite"/>
              <a:sym typeface="Special Elite"/>
            </a:endParaRPr>
          </a:p>
          <a:p>
            <a:pPr marL="0" lvl="0" indent="0" algn="l" rtl="0">
              <a:spcBef>
                <a:spcPts val="0"/>
              </a:spcBef>
              <a:spcAft>
                <a:spcPts val="0"/>
              </a:spcAft>
              <a:buClr>
                <a:schemeClr val="dk1"/>
              </a:buClr>
              <a:buSzPts val="852"/>
              <a:buFont typeface="Arial"/>
              <a:buNone/>
            </a:pPr>
            <a:endParaRPr sz="1230" dirty="0">
              <a:latin typeface="Special Elite"/>
              <a:ea typeface="Special Elite"/>
              <a:cs typeface="Special Elite"/>
              <a:sym typeface="Special Elite"/>
            </a:endParaRPr>
          </a:p>
          <a:p>
            <a:pPr marL="0" lvl="0" indent="0" algn="l" rtl="0">
              <a:spcBef>
                <a:spcPts val="0"/>
              </a:spcBef>
              <a:spcAft>
                <a:spcPts val="0"/>
              </a:spcAft>
              <a:buClr>
                <a:schemeClr val="dk1"/>
              </a:buClr>
              <a:buSzPts val="1100"/>
              <a:buFont typeface="Arial"/>
              <a:buNone/>
            </a:pPr>
            <a:r>
              <a:rPr lang="en" sz="1500" dirty="0" err="1">
                <a:latin typeface="Special Elite"/>
                <a:ea typeface="Special Elite"/>
                <a:cs typeface="Special Elite"/>
                <a:sym typeface="Special Elite"/>
              </a:rPr>
              <a:t>Mensvärk</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kan</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kännas</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som</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en</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molande</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eller</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kraftigare</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smärta</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i</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magen</a:t>
            </a:r>
            <a:r>
              <a:rPr lang="en" sz="1500" dirty="0">
                <a:latin typeface="Special Elite"/>
                <a:ea typeface="Special Elite"/>
                <a:cs typeface="Special Elite"/>
                <a:sym typeface="Special Elite"/>
              </a:rPr>
              <a:t>. En del </a:t>
            </a:r>
            <a:r>
              <a:rPr lang="en" sz="1500" dirty="0" err="1">
                <a:latin typeface="Special Elite"/>
                <a:ea typeface="Special Elite"/>
                <a:cs typeface="Special Elite"/>
                <a:sym typeface="Special Elite"/>
              </a:rPr>
              <a:t>får</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även</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ont</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i</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ryggen</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och</a:t>
            </a:r>
            <a:r>
              <a:rPr lang="en" sz="1500" dirty="0">
                <a:latin typeface="Special Elite"/>
                <a:ea typeface="Special Elite"/>
                <a:cs typeface="Special Elite"/>
                <a:sym typeface="Special Elite"/>
              </a:rPr>
              <a:t> </a:t>
            </a:r>
            <a:r>
              <a:rPr lang="en" sz="1500" dirty="0" err="1">
                <a:latin typeface="Special Elite"/>
                <a:ea typeface="Special Elite"/>
                <a:cs typeface="Special Elite"/>
                <a:sym typeface="Special Elite"/>
              </a:rPr>
              <a:t>ljumskar</a:t>
            </a:r>
            <a:r>
              <a:rPr lang="en" sz="1500" dirty="0">
                <a:latin typeface="Special Elite"/>
                <a:ea typeface="Special Elite"/>
                <a:cs typeface="Special Elite"/>
                <a:sym typeface="Special Elite"/>
              </a:rPr>
              <a:t>.</a:t>
            </a:r>
            <a:endParaRPr sz="1500" dirty="0">
              <a:latin typeface="Special Elite"/>
              <a:ea typeface="Special Elite"/>
              <a:cs typeface="Special Elite"/>
              <a:sym typeface="Special Elite"/>
            </a:endParaRPr>
          </a:p>
          <a:p>
            <a:pPr marL="0" lvl="0" indent="0" algn="l" rtl="0">
              <a:spcBef>
                <a:spcPts val="0"/>
              </a:spcBef>
              <a:spcAft>
                <a:spcPts val="0"/>
              </a:spcAft>
              <a:buClr>
                <a:schemeClr val="dk1"/>
              </a:buClr>
              <a:buSzPts val="1100"/>
              <a:buFont typeface="Arial"/>
              <a:buNone/>
            </a:pPr>
            <a:endParaRPr sz="1500" dirty="0">
              <a:latin typeface="Special Elite"/>
              <a:ea typeface="Special Elite"/>
              <a:cs typeface="Special Elite"/>
              <a:sym typeface="Special Elite"/>
            </a:endParaRPr>
          </a:p>
          <a:p>
            <a:pPr marL="0" lvl="0" indent="0" algn="l" rtl="0">
              <a:spcBef>
                <a:spcPts val="0"/>
              </a:spcBef>
              <a:spcAft>
                <a:spcPts val="0"/>
              </a:spcAft>
              <a:buClr>
                <a:schemeClr val="dk1"/>
              </a:buClr>
              <a:buSzPts val="852"/>
              <a:buFont typeface="Arial"/>
              <a:buNone/>
            </a:pPr>
            <a:endParaRPr sz="1230" dirty="0">
              <a:latin typeface="Special Elite"/>
              <a:ea typeface="Special Elite"/>
              <a:cs typeface="Special Elite"/>
              <a:sym typeface="Special Elite"/>
            </a:endParaRPr>
          </a:p>
        </p:txBody>
      </p:sp>
      <p:sp>
        <p:nvSpPr>
          <p:cNvPr id="188" name="Google Shape;188;p24"/>
          <p:cNvSpPr txBox="1">
            <a:spLocks noGrp="1"/>
          </p:cNvSpPr>
          <p:nvPr>
            <p:ph type="subTitle" idx="13"/>
          </p:nvPr>
        </p:nvSpPr>
        <p:spPr>
          <a:xfrm>
            <a:off x="1034600" y="3866525"/>
            <a:ext cx="3215400" cy="55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852"/>
              <a:buFont typeface="Arial"/>
              <a:buNone/>
            </a:pPr>
            <a:r>
              <a:rPr lang="en" sz="1500" dirty="0">
                <a:latin typeface="Special Elite"/>
                <a:ea typeface="Special Elite"/>
                <a:cs typeface="Special Elite"/>
                <a:sym typeface="Special Elite"/>
              </a:rPr>
              <a:t>Känslor som nedstämdhet och irritation är vanligt att känna lite mer av just dagarna innan mensen.</a:t>
            </a:r>
            <a:endParaRPr sz="1500" dirty="0">
              <a:latin typeface="Special Elite"/>
              <a:ea typeface="Special Elite"/>
              <a:cs typeface="Special Elite"/>
              <a:sym typeface="Special Elite"/>
            </a:endParaRPr>
          </a:p>
        </p:txBody>
      </p:sp>
      <p:sp>
        <p:nvSpPr>
          <p:cNvPr id="189" name="Google Shape;189;p24"/>
          <p:cNvSpPr txBox="1">
            <a:spLocks noGrp="1"/>
          </p:cNvSpPr>
          <p:nvPr>
            <p:ph type="subTitle" idx="14"/>
          </p:nvPr>
        </p:nvSpPr>
        <p:spPr>
          <a:xfrm>
            <a:off x="5191575" y="2296350"/>
            <a:ext cx="3465900" cy="55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500">
                <a:latin typeface="Special Elite"/>
                <a:ea typeface="Special Elite"/>
                <a:cs typeface="Special Elite"/>
                <a:sym typeface="Special Elite"/>
              </a:rPr>
              <a:t>Mensen kan hoppa över någon månad här och där, speciellt de första åren. Det är helt normalt och ofarligt.</a:t>
            </a:r>
            <a:endParaRPr sz="1500">
              <a:latin typeface="Special Elite"/>
              <a:ea typeface="Special Elite"/>
              <a:cs typeface="Special Elite"/>
              <a:sym typeface="Special Elite"/>
            </a:endParaRPr>
          </a:p>
          <a:p>
            <a:pPr marL="0" lvl="0" indent="0" algn="l" rtl="0">
              <a:spcBef>
                <a:spcPts val="0"/>
              </a:spcBef>
              <a:spcAft>
                <a:spcPts val="0"/>
              </a:spcAft>
              <a:buClr>
                <a:schemeClr val="dk1"/>
              </a:buClr>
              <a:buSzPts val="1100"/>
              <a:buFont typeface="Arial"/>
              <a:buNone/>
            </a:pPr>
            <a:endParaRPr sz="1500">
              <a:latin typeface="Special Elite"/>
              <a:ea typeface="Special Elite"/>
              <a:cs typeface="Special Elite"/>
              <a:sym typeface="Special Elite"/>
            </a:endParaRPr>
          </a:p>
        </p:txBody>
      </p:sp>
      <p:sp>
        <p:nvSpPr>
          <p:cNvPr id="190" name="Google Shape;190;p24"/>
          <p:cNvSpPr txBox="1">
            <a:spLocks noGrp="1"/>
          </p:cNvSpPr>
          <p:nvPr>
            <p:ph type="subTitle" idx="17"/>
          </p:nvPr>
        </p:nvSpPr>
        <p:spPr>
          <a:xfrm>
            <a:off x="1014575" y="2837475"/>
            <a:ext cx="3351300" cy="55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852"/>
              <a:buFont typeface="Arial"/>
              <a:buNone/>
            </a:pPr>
            <a:r>
              <a:rPr lang="en" sz="1500">
                <a:latin typeface="Special Elite"/>
                <a:ea typeface="Special Elite"/>
                <a:cs typeface="Special Elite"/>
                <a:sym typeface="Special Elite"/>
              </a:rPr>
              <a:t>Det är normalt och vanligt  att känna sig lite vätskefylld och svullen i kroppen innan, och i början av, mensen.</a:t>
            </a:r>
            <a:endParaRPr sz="1500">
              <a:latin typeface="Special Elite"/>
              <a:ea typeface="Special Elite"/>
              <a:cs typeface="Special Elite"/>
              <a:sym typeface="Special Elite"/>
            </a:endParaRPr>
          </a:p>
        </p:txBody>
      </p:sp>
      <p:sp>
        <p:nvSpPr>
          <p:cNvPr id="191" name="Google Shape;191;p24"/>
          <p:cNvSpPr/>
          <p:nvPr/>
        </p:nvSpPr>
        <p:spPr>
          <a:xfrm>
            <a:off x="299477" y="981000"/>
            <a:ext cx="369653" cy="329700"/>
          </a:xfrm>
          <a:custGeom>
            <a:avLst/>
            <a:gdLst/>
            <a:ahLst/>
            <a:cxnLst/>
            <a:rect l="l" t="t" r="r" b="b"/>
            <a:pathLst>
              <a:path w="5465" h="5055" extrusionOk="0">
                <a:moveTo>
                  <a:pt x="3001" y="5026"/>
                </a:moveTo>
                <a:cubicBezTo>
                  <a:pt x="2328" y="5055"/>
                  <a:pt x="1746" y="4875"/>
                  <a:pt x="1241" y="4469"/>
                </a:cubicBezTo>
                <a:cubicBezTo>
                  <a:pt x="1010" y="4294"/>
                  <a:pt x="791" y="4103"/>
                  <a:pt x="582" y="3902"/>
                </a:cubicBezTo>
                <a:cubicBezTo>
                  <a:pt x="0" y="3335"/>
                  <a:pt x="4" y="2643"/>
                  <a:pt x="231" y="1940"/>
                </a:cubicBezTo>
                <a:cubicBezTo>
                  <a:pt x="344" y="1589"/>
                  <a:pt x="523" y="1252"/>
                  <a:pt x="706" y="927"/>
                </a:cubicBezTo>
                <a:cubicBezTo>
                  <a:pt x="1028" y="341"/>
                  <a:pt x="1530" y="67"/>
                  <a:pt x="2214" y="37"/>
                </a:cubicBezTo>
                <a:cubicBezTo>
                  <a:pt x="2672" y="15"/>
                  <a:pt x="3122" y="1"/>
                  <a:pt x="3572" y="74"/>
                </a:cubicBezTo>
                <a:cubicBezTo>
                  <a:pt x="3971" y="143"/>
                  <a:pt x="4337" y="264"/>
                  <a:pt x="4652" y="557"/>
                </a:cubicBezTo>
                <a:cubicBezTo>
                  <a:pt x="4926" y="813"/>
                  <a:pt x="5116" y="1146"/>
                  <a:pt x="5201" y="1512"/>
                </a:cubicBezTo>
                <a:cubicBezTo>
                  <a:pt x="5464" y="2610"/>
                  <a:pt x="5270" y="3635"/>
                  <a:pt x="4487" y="4480"/>
                </a:cubicBezTo>
                <a:cubicBezTo>
                  <a:pt x="4095" y="4901"/>
                  <a:pt x="3554" y="5051"/>
                  <a:pt x="3001" y="5026"/>
                </a:cubicBezTo>
                <a:close/>
              </a:path>
            </a:pathLst>
          </a:custGeom>
          <a:solidFill>
            <a:srgbClr val="4A86E8"/>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sp>
        <p:nvSpPr>
          <p:cNvPr id="192" name="Google Shape;192;p24"/>
          <p:cNvSpPr/>
          <p:nvPr/>
        </p:nvSpPr>
        <p:spPr>
          <a:xfrm>
            <a:off x="644925" y="2810488"/>
            <a:ext cx="369653" cy="329700"/>
          </a:xfrm>
          <a:custGeom>
            <a:avLst/>
            <a:gdLst/>
            <a:ahLst/>
            <a:cxnLst/>
            <a:rect l="l" t="t" r="r" b="b"/>
            <a:pathLst>
              <a:path w="5465" h="5055" extrusionOk="0">
                <a:moveTo>
                  <a:pt x="3001" y="5026"/>
                </a:moveTo>
                <a:cubicBezTo>
                  <a:pt x="2328" y="5055"/>
                  <a:pt x="1746" y="4875"/>
                  <a:pt x="1241" y="4469"/>
                </a:cubicBezTo>
                <a:cubicBezTo>
                  <a:pt x="1010" y="4294"/>
                  <a:pt x="791" y="4103"/>
                  <a:pt x="582" y="3902"/>
                </a:cubicBezTo>
                <a:cubicBezTo>
                  <a:pt x="0" y="3335"/>
                  <a:pt x="4" y="2643"/>
                  <a:pt x="231" y="1940"/>
                </a:cubicBezTo>
                <a:cubicBezTo>
                  <a:pt x="344" y="1589"/>
                  <a:pt x="523" y="1252"/>
                  <a:pt x="706" y="927"/>
                </a:cubicBezTo>
                <a:cubicBezTo>
                  <a:pt x="1028" y="341"/>
                  <a:pt x="1530" y="67"/>
                  <a:pt x="2214" y="37"/>
                </a:cubicBezTo>
                <a:cubicBezTo>
                  <a:pt x="2672" y="15"/>
                  <a:pt x="3122" y="1"/>
                  <a:pt x="3572" y="74"/>
                </a:cubicBezTo>
                <a:cubicBezTo>
                  <a:pt x="3971" y="143"/>
                  <a:pt x="4337" y="264"/>
                  <a:pt x="4652" y="557"/>
                </a:cubicBezTo>
                <a:cubicBezTo>
                  <a:pt x="4926" y="813"/>
                  <a:pt x="5116" y="1146"/>
                  <a:pt x="5201" y="1512"/>
                </a:cubicBezTo>
                <a:cubicBezTo>
                  <a:pt x="5464" y="2610"/>
                  <a:pt x="5270" y="3635"/>
                  <a:pt x="4487" y="4480"/>
                </a:cubicBezTo>
                <a:cubicBezTo>
                  <a:pt x="4095" y="4901"/>
                  <a:pt x="3554" y="5051"/>
                  <a:pt x="3001" y="5026"/>
                </a:cubicBezTo>
                <a:close/>
              </a:path>
            </a:pathLst>
          </a:custGeom>
          <a:solidFill>
            <a:schemeClr val="accent6"/>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sp>
        <p:nvSpPr>
          <p:cNvPr id="193" name="Google Shape;193;p24"/>
          <p:cNvSpPr/>
          <p:nvPr/>
        </p:nvSpPr>
        <p:spPr>
          <a:xfrm>
            <a:off x="581649" y="3664950"/>
            <a:ext cx="369653" cy="329700"/>
          </a:xfrm>
          <a:custGeom>
            <a:avLst/>
            <a:gdLst/>
            <a:ahLst/>
            <a:cxnLst/>
            <a:rect l="l" t="t" r="r" b="b"/>
            <a:pathLst>
              <a:path w="5465" h="5055" extrusionOk="0">
                <a:moveTo>
                  <a:pt x="3001" y="5026"/>
                </a:moveTo>
                <a:cubicBezTo>
                  <a:pt x="2328" y="5055"/>
                  <a:pt x="1746" y="4875"/>
                  <a:pt x="1241" y="4469"/>
                </a:cubicBezTo>
                <a:cubicBezTo>
                  <a:pt x="1010" y="4294"/>
                  <a:pt x="791" y="4103"/>
                  <a:pt x="582" y="3902"/>
                </a:cubicBezTo>
                <a:cubicBezTo>
                  <a:pt x="0" y="3335"/>
                  <a:pt x="4" y="2643"/>
                  <a:pt x="231" y="1940"/>
                </a:cubicBezTo>
                <a:cubicBezTo>
                  <a:pt x="344" y="1589"/>
                  <a:pt x="523" y="1252"/>
                  <a:pt x="706" y="927"/>
                </a:cubicBezTo>
                <a:cubicBezTo>
                  <a:pt x="1028" y="341"/>
                  <a:pt x="1530" y="67"/>
                  <a:pt x="2214" y="37"/>
                </a:cubicBezTo>
                <a:cubicBezTo>
                  <a:pt x="2672" y="15"/>
                  <a:pt x="3122" y="1"/>
                  <a:pt x="3572" y="74"/>
                </a:cubicBezTo>
                <a:cubicBezTo>
                  <a:pt x="3971" y="143"/>
                  <a:pt x="4337" y="264"/>
                  <a:pt x="4652" y="557"/>
                </a:cubicBezTo>
                <a:cubicBezTo>
                  <a:pt x="4926" y="813"/>
                  <a:pt x="5116" y="1146"/>
                  <a:pt x="5201" y="1512"/>
                </a:cubicBezTo>
                <a:cubicBezTo>
                  <a:pt x="5464" y="2610"/>
                  <a:pt x="5270" y="3635"/>
                  <a:pt x="4487" y="4480"/>
                </a:cubicBezTo>
                <a:cubicBezTo>
                  <a:pt x="4095" y="4901"/>
                  <a:pt x="3554" y="5051"/>
                  <a:pt x="3001" y="5026"/>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sp>
        <p:nvSpPr>
          <p:cNvPr id="194" name="Google Shape;194;p24"/>
          <p:cNvSpPr/>
          <p:nvPr/>
        </p:nvSpPr>
        <p:spPr>
          <a:xfrm>
            <a:off x="4387178" y="1041850"/>
            <a:ext cx="369653" cy="329700"/>
          </a:xfrm>
          <a:custGeom>
            <a:avLst/>
            <a:gdLst/>
            <a:ahLst/>
            <a:cxnLst/>
            <a:rect l="l" t="t" r="r" b="b"/>
            <a:pathLst>
              <a:path w="5465" h="5055" extrusionOk="0">
                <a:moveTo>
                  <a:pt x="3001" y="5026"/>
                </a:moveTo>
                <a:cubicBezTo>
                  <a:pt x="2328" y="5055"/>
                  <a:pt x="1746" y="4875"/>
                  <a:pt x="1241" y="4469"/>
                </a:cubicBezTo>
                <a:cubicBezTo>
                  <a:pt x="1010" y="4294"/>
                  <a:pt x="791" y="4103"/>
                  <a:pt x="582" y="3902"/>
                </a:cubicBezTo>
                <a:cubicBezTo>
                  <a:pt x="0" y="3335"/>
                  <a:pt x="4" y="2643"/>
                  <a:pt x="231" y="1940"/>
                </a:cubicBezTo>
                <a:cubicBezTo>
                  <a:pt x="344" y="1589"/>
                  <a:pt x="523" y="1252"/>
                  <a:pt x="706" y="927"/>
                </a:cubicBezTo>
                <a:cubicBezTo>
                  <a:pt x="1028" y="341"/>
                  <a:pt x="1530" y="67"/>
                  <a:pt x="2214" y="37"/>
                </a:cubicBezTo>
                <a:cubicBezTo>
                  <a:pt x="2672" y="15"/>
                  <a:pt x="3122" y="1"/>
                  <a:pt x="3572" y="74"/>
                </a:cubicBezTo>
                <a:cubicBezTo>
                  <a:pt x="3971" y="143"/>
                  <a:pt x="4337" y="264"/>
                  <a:pt x="4652" y="557"/>
                </a:cubicBezTo>
                <a:cubicBezTo>
                  <a:pt x="4926" y="813"/>
                  <a:pt x="5116" y="1146"/>
                  <a:pt x="5201" y="1512"/>
                </a:cubicBezTo>
                <a:cubicBezTo>
                  <a:pt x="5464" y="2610"/>
                  <a:pt x="5270" y="3635"/>
                  <a:pt x="4487" y="4480"/>
                </a:cubicBezTo>
                <a:cubicBezTo>
                  <a:pt x="4095" y="4901"/>
                  <a:pt x="3554" y="5051"/>
                  <a:pt x="3001" y="5026"/>
                </a:cubicBezTo>
                <a:close/>
              </a:path>
            </a:pathLst>
          </a:custGeom>
          <a:solidFill>
            <a:srgbClr val="4A86E8"/>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sp>
        <p:nvSpPr>
          <p:cNvPr id="195" name="Google Shape;195;p24"/>
          <p:cNvSpPr/>
          <p:nvPr/>
        </p:nvSpPr>
        <p:spPr>
          <a:xfrm>
            <a:off x="4773988" y="1994950"/>
            <a:ext cx="369653" cy="329700"/>
          </a:xfrm>
          <a:custGeom>
            <a:avLst/>
            <a:gdLst/>
            <a:ahLst/>
            <a:cxnLst/>
            <a:rect l="l" t="t" r="r" b="b"/>
            <a:pathLst>
              <a:path w="5465" h="5055" extrusionOk="0">
                <a:moveTo>
                  <a:pt x="3001" y="5026"/>
                </a:moveTo>
                <a:cubicBezTo>
                  <a:pt x="2328" y="5055"/>
                  <a:pt x="1746" y="4875"/>
                  <a:pt x="1241" y="4469"/>
                </a:cubicBezTo>
                <a:cubicBezTo>
                  <a:pt x="1010" y="4294"/>
                  <a:pt x="791" y="4103"/>
                  <a:pt x="582" y="3902"/>
                </a:cubicBezTo>
                <a:cubicBezTo>
                  <a:pt x="0" y="3335"/>
                  <a:pt x="4" y="2643"/>
                  <a:pt x="231" y="1940"/>
                </a:cubicBezTo>
                <a:cubicBezTo>
                  <a:pt x="344" y="1589"/>
                  <a:pt x="523" y="1252"/>
                  <a:pt x="706" y="927"/>
                </a:cubicBezTo>
                <a:cubicBezTo>
                  <a:pt x="1028" y="341"/>
                  <a:pt x="1530" y="67"/>
                  <a:pt x="2214" y="37"/>
                </a:cubicBezTo>
                <a:cubicBezTo>
                  <a:pt x="2672" y="15"/>
                  <a:pt x="3122" y="1"/>
                  <a:pt x="3572" y="74"/>
                </a:cubicBezTo>
                <a:cubicBezTo>
                  <a:pt x="3971" y="143"/>
                  <a:pt x="4337" y="264"/>
                  <a:pt x="4652" y="557"/>
                </a:cubicBezTo>
                <a:cubicBezTo>
                  <a:pt x="4926" y="813"/>
                  <a:pt x="5116" y="1146"/>
                  <a:pt x="5201" y="1512"/>
                </a:cubicBezTo>
                <a:cubicBezTo>
                  <a:pt x="5464" y="2610"/>
                  <a:pt x="5270" y="3635"/>
                  <a:pt x="4487" y="4480"/>
                </a:cubicBezTo>
                <a:cubicBezTo>
                  <a:pt x="4095" y="4901"/>
                  <a:pt x="3554" y="5051"/>
                  <a:pt x="3001" y="5026"/>
                </a:cubicBezTo>
                <a:close/>
              </a:path>
            </a:pathLst>
          </a:custGeom>
          <a:solidFill>
            <a:srgbClr val="4A86E8"/>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sp>
        <p:nvSpPr>
          <p:cNvPr id="196" name="Google Shape;196;p24"/>
          <p:cNvSpPr/>
          <p:nvPr/>
        </p:nvSpPr>
        <p:spPr>
          <a:xfrm>
            <a:off x="299475" y="1725874"/>
            <a:ext cx="369653" cy="329700"/>
          </a:xfrm>
          <a:custGeom>
            <a:avLst/>
            <a:gdLst/>
            <a:ahLst/>
            <a:cxnLst/>
            <a:rect l="l" t="t" r="r" b="b"/>
            <a:pathLst>
              <a:path w="5465" h="5055" extrusionOk="0">
                <a:moveTo>
                  <a:pt x="3001" y="5026"/>
                </a:moveTo>
                <a:cubicBezTo>
                  <a:pt x="2328" y="5055"/>
                  <a:pt x="1746" y="4875"/>
                  <a:pt x="1241" y="4469"/>
                </a:cubicBezTo>
                <a:cubicBezTo>
                  <a:pt x="1010" y="4294"/>
                  <a:pt x="791" y="4103"/>
                  <a:pt x="582" y="3902"/>
                </a:cubicBezTo>
                <a:cubicBezTo>
                  <a:pt x="0" y="3335"/>
                  <a:pt x="4" y="2643"/>
                  <a:pt x="231" y="1940"/>
                </a:cubicBezTo>
                <a:cubicBezTo>
                  <a:pt x="344" y="1589"/>
                  <a:pt x="523" y="1252"/>
                  <a:pt x="706" y="927"/>
                </a:cubicBezTo>
                <a:cubicBezTo>
                  <a:pt x="1028" y="341"/>
                  <a:pt x="1530" y="67"/>
                  <a:pt x="2214" y="37"/>
                </a:cubicBezTo>
                <a:cubicBezTo>
                  <a:pt x="2672" y="15"/>
                  <a:pt x="3122" y="1"/>
                  <a:pt x="3572" y="74"/>
                </a:cubicBezTo>
                <a:cubicBezTo>
                  <a:pt x="3971" y="143"/>
                  <a:pt x="4337" y="264"/>
                  <a:pt x="4652" y="557"/>
                </a:cubicBezTo>
                <a:cubicBezTo>
                  <a:pt x="4926" y="813"/>
                  <a:pt x="5116" y="1146"/>
                  <a:pt x="5201" y="1512"/>
                </a:cubicBezTo>
                <a:cubicBezTo>
                  <a:pt x="5464" y="2610"/>
                  <a:pt x="5270" y="3635"/>
                  <a:pt x="4487" y="4480"/>
                </a:cubicBezTo>
                <a:cubicBezTo>
                  <a:pt x="4095" y="4901"/>
                  <a:pt x="3554" y="5051"/>
                  <a:pt x="3001" y="5026"/>
                </a:cubicBezTo>
                <a:close/>
              </a:path>
            </a:pathLst>
          </a:custGeom>
          <a:solidFill>
            <a:srgbClr val="4A86E8"/>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sp>
        <p:nvSpPr>
          <p:cNvPr id="197" name="Google Shape;197;p24"/>
          <p:cNvSpPr txBox="1">
            <a:spLocks noGrp="1"/>
          </p:cNvSpPr>
          <p:nvPr>
            <p:ph type="subTitle" idx="14"/>
          </p:nvPr>
        </p:nvSpPr>
        <p:spPr>
          <a:xfrm>
            <a:off x="756675" y="1734925"/>
            <a:ext cx="3465900" cy="55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500">
                <a:latin typeface="Special Elite"/>
                <a:ea typeface="Special Elite"/>
                <a:cs typeface="Special Elite"/>
                <a:sym typeface="Special Elite"/>
              </a:rPr>
              <a:t>Vissa månader blöder man mindre och har mer ont och andra månader kan det vara tvärtom.</a:t>
            </a:r>
            <a:endParaRPr sz="1500">
              <a:latin typeface="Special Elite"/>
              <a:ea typeface="Special Elite"/>
              <a:cs typeface="Special Elite"/>
              <a:sym typeface="Special Elite"/>
            </a:endParaRPr>
          </a:p>
        </p:txBody>
      </p:sp>
      <p:sp>
        <p:nvSpPr>
          <p:cNvPr id="198" name="Google Shape;198;p24"/>
          <p:cNvSpPr/>
          <p:nvPr/>
        </p:nvSpPr>
        <p:spPr>
          <a:xfrm>
            <a:off x="4420875" y="3255075"/>
            <a:ext cx="369653" cy="329700"/>
          </a:xfrm>
          <a:custGeom>
            <a:avLst/>
            <a:gdLst/>
            <a:ahLst/>
            <a:cxnLst/>
            <a:rect l="l" t="t" r="r" b="b"/>
            <a:pathLst>
              <a:path w="5465" h="5055" extrusionOk="0">
                <a:moveTo>
                  <a:pt x="3001" y="5026"/>
                </a:moveTo>
                <a:cubicBezTo>
                  <a:pt x="2328" y="5055"/>
                  <a:pt x="1746" y="4875"/>
                  <a:pt x="1241" y="4469"/>
                </a:cubicBezTo>
                <a:cubicBezTo>
                  <a:pt x="1010" y="4294"/>
                  <a:pt x="791" y="4103"/>
                  <a:pt x="582" y="3902"/>
                </a:cubicBezTo>
                <a:cubicBezTo>
                  <a:pt x="0" y="3335"/>
                  <a:pt x="4" y="2643"/>
                  <a:pt x="231" y="1940"/>
                </a:cubicBezTo>
                <a:cubicBezTo>
                  <a:pt x="344" y="1589"/>
                  <a:pt x="523" y="1252"/>
                  <a:pt x="706" y="927"/>
                </a:cubicBezTo>
                <a:cubicBezTo>
                  <a:pt x="1028" y="341"/>
                  <a:pt x="1530" y="67"/>
                  <a:pt x="2214" y="37"/>
                </a:cubicBezTo>
                <a:cubicBezTo>
                  <a:pt x="2672" y="15"/>
                  <a:pt x="3122" y="1"/>
                  <a:pt x="3572" y="74"/>
                </a:cubicBezTo>
                <a:cubicBezTo>
                  <a:pt x="3971" y="143"/>
                  <a:pt x="4337" y="264"/>
                  <a:pt x="4652" y="557"/>
                </a:cubicBezTo>
                <a:cubicBezTo>
                  <a:pt x="4926" y="813"/>
                  <a:pt x="5116" y="1146"/>
                  <a:pt x="5201" y="1512"/>
                </a:cubicBezTo>
                <a:cubicBezTo>
                  <a:pt x="5464" y="2610"/>
                  <a:pt x="5270" y="3635"/>
                  <a:pt x="4487" y="4480"/>
                </a:cubicBezTo>
                <a:cubicBezTo>
                  <a:pt x="4095" y="4901"/>
                  <a:pt x="3554" y="5051"/>
                  <a:pt x="3001" y="5026"/>
                </a:cubicBezTo>
                <a:close/>
              </a:path>
            </a:pathLst>
          </a:custGeom>
          <a:solidFill>
            <a:srgbClr val="4A86E8"/>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sp>
        <p:nvSpPr>
          <p:cNvPr id="199" name="Google Shape;199;p24"/>
          <p:cNvSpPr txBox="1"/>
          <p:nvPr/>
        </p:nvSpPr>
        <p:spPr>
          <a:xfrm>
            <a:off x="4845525" y="3140175"/>
            <a:ext cx="3943800" cy="93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dirty="0">
                <a:solidFill>
                  <a:schemeClr val="dk1"/>
                </a:solidFill>
                <a:latin typeface="Special Elite"/>
                <a:ea typeface="Special Elite"/>
                <a:cs typeface="Special Elite"/>
                <a:sym typeface="Special Elite"/>
              </a:rPr>
              <a:t>Det </a:t>
            </a:r>
            <a:r>
              <a:rPr lang="en" sz="1500" dirty="0" err="1">
                <a:solidFill>
                  <a:schemeClr val="dk1"/>
                </a:solidFill>
                <a:latin typeface="Special Elite"/>
                <a:ea typeface="Special Elite"/>
                <a:cs typeface="Special Elite"/>
                <a:sym typeface="Special Elite"/>
              </a:rPr>
              <a:t>är</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vanligt</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att</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bli</a:t>
            </a:r>
            <a:r>
              <a:rPr lang="en" sz="1500" dirty="0">
                <a:solidFill>
                  <a:schemeClr val="dk1"/>
                </a:solidFill>
                <a:latin typeface="Special Elite"/>
                <a:ea typeface="Special Elite"/>
                <a:cs typeface="Special Elite"/>
                <a:sym typeface="Special Elite"/>
              </a:rPr>
              <a:t> lite extra </a:t>
            </a:r>
            <a:r>
              <a:rPr lang="en" sz="1500" dirty="0" err="1">
                <a:solidFill>
                  <a:schemeClr val="dk1"/>
                </a:solidFill>
                <a:latin typeface="Special Elite"/>
                <a:ea typeface="Special Elite"/>
                <a:cs typeface="Special Elite"/>
                <a:sym typeface="Special Elite"/>
              </a:rPr>
              <a:t>sötsugen</a:t>
            </a:r>
            <a:r>
              <a:rPr lang="en" sz="1500" dirty="0">
                <a:solidFill>
                  <a:schemeClr val="dk1"/>
                </a:solidFill>
                <a:latin typeface="Special Elite"/>
                <a:ea typeface="Special Elite"/>
                <a:cs typeface="Special Elite"/>
                <a:sym typeface="Special Elite"/>
              </a:rPr>
              <a:t> vid </a:t>
            </a:r>
            <a:r>
              <a:rPr lang="en" sz="1500" dirty="0" err="1">
                <a:solidFill>
                  <a:schemeClr val="dk1"/>
                </a:solidFill>
                <a:latin typeface="Special Elite"/>
                <a:ea typeface="Special Elite"/>
                <a:cs typeface="Special Elite"/>
                <a:sym typeface="Special Elite"/>
              </a:rPr>
              <a:t>mens</a:t>
            </a:r>
            <a:r>
              <a:rPr lang="en" sz="1500" dirty="0">
                <a:solidFill>
                  <a:schemeClr val="dk1"/>
                </a:solidFill>
                <a:latin typeface="Special Elite"/>
                <a:ea typeface="Special Elite"/>
                <a:cs typeface="Special Elite"/>
                <a:sym typeface="Special Elite"/>
              </a:rPr>
              <a:t>. Detta </a:t>
            </a:r>
            <a:r>
              <a:rPr lang="en" sz="1500" dirty="0" err="1">
                <a:solidFill>
                  <a:schemeClr val="dk1"/>
                </a:solidFill>
                <a:latin typeface="Special Elite"/>
                <a:ea typeface="Special Elite"/>
                <a:cs typeface="Special Elite"/>
                <a:sym typeface="Special Elite"/>
              </a:rPr>
              <a:t>förklaras</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oftast</a:t>
            </a:r>
            <a:r>
              <a:rPr lang="en" sz="1500" dirty="0">
                <a:solidFill>
                  <a:schemeClr val="dk1"/>
                </a:solidFill>
                <a:latin typeface="Special Elite"/>
                <a:ea typeface="Special Elite"/>
                <a:cs typeface="Special Elite"/>
                <a:sym typeface="Special Elite"/>
              </a:rPr>
              <a:t> av </a:t>
            </a:r>
            <a:r>
              <a:rPr lang="en" sz="1500" dirty="0" err="1">
                <a:solidFill>
                  <a:schemeClr val="dk1"/>
                </a:solidFill>
                <a:latin typeface="Special Elite"/>
                <a:ea typeface="Special Elite"/>
                <a:cs typeface="Special Elite"/>
                <a:sym typeface="Special Elite"/>
              </a:rPr>
              <a:t>ojämna</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hormon-nivåer</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i</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kroppen</a:t>
            </a:r>
            <a:r>
              <a:rPr lang="en" sz="1500" dirty="0">
                <a:solidFill>
                  <a:schemeClr val="dk1"/>
                </a:solidFill>
                <a:latin typeface="Special Elite"/>
                <a:ea typeface="Special Elite"/>
                <a:cs typeface="Special Elite"/>
                <a:sym typeface="Special Elite"/>
              </a:rPr>
              <a:t> men </a:t>
            </a:r>
            <a:r>
              <a:rPr lang="en" sz="1500" dirty="0" err="1">
                <a:solidFill>
                  <a:schemeClr val="dk1"/>
                </a:solidFill>
                <a:latin typeface="Special Elite"/>
                <a:ea typeface="Special Elite"/>
                <a:cs typeface="Special Elite"/>
                <a:sym typeface="Special Elite"/>
              </a:rPr>
              <a:t>kan</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också</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vara</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så</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enkelt</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som</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att</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kroppen</a:t>
            </a:r>
            <a:r>
              <a:rPr lang="en" sz="1500" dirty="0">
                <a:solidFill>
                  <a:schemeClr val="dk1"/>
                </a:solidFill>
                <a:latin typeface="Special Elite"/>
                <a:ea typeface="Special Elite"/>
                <a:cs typeface="Special Elite"/>
                <a:sym typeface="Special Elite"/>
              </a:rPr>
              <a:t> </a:t>
            </a:r>
            <a:r>
              <a:rPr lang="en" sz="1500" dirty="0" err="1">
                <a:solidFill>
                  <a:schemeClr val="dk1"/>
                </a:solidFill>
                <a:latin typeface="Special Elite"/>
                <a:ea typeface="Special Elite"/>
                <a:cs typeface="Special Elite"/>
                <a:sym typeface="Special Elite"/>
              </a:rPr>
              <a:t>behöver</a:t>
            </a:r>
            <a:r>
              <a:rPr lang="en" sz="1500" dirty="0">
                <a:solidFill>
                  <a:schemeClr val="dk1"/>
                </a:solidFill>
                <a:latin typeface="Special Elite"/>
                <a:ea typeface="Special Elite"/>
                <a:cs typeface="Special Elite"/>
                <a:sym typeface="Special Elite"/>
              </a:rPr>
              <a:t> lite extra </a:t>
            </a:r>
            <a:r>
              <a:rPr lang="en" sz="1500" dirty="0" err="1">
                <a:solidFill>
                  <a:schemeClr val="dk1"/>
                </a:solidFill>
                <a:latin typeface="Special Elite"/>
                <a:ea typeface="Special Elite"/>
                <a:cs typeface="Special Elite"/>
                <a:sym typeface="Special Elite"/>
              </a:rPr>
              <a:t>energi</a:t>
            </a:r>
            <a:r>
              <a:rPr lang="en" sz="1500" dirty="0">
                <a:solidFill>
                  <a:schemeClr val="dk1"/>
                </a:solidFill>
                <a:latin typeface="Special Elite"/>
                <a:ea typeface="Special Elite"/>
                <a:cs typeface="Special Elite"/>
                <a:sym typeface="Special Elite"/>
              </a:rPr>
              <a:t> just </a:t>
            </a:r>
            <a:r>
              <a:rPr lang="en" sz="1500" dirty="0" err="1">
                <a:solidFill>
                  <a:schemeClr val="dk1"/>
                </a:solidFill>
                <a:latin typeface="Special Elite"/>
                <a:ea typeface="Special Elite"/>
                <a:cs typeface="Special Elite"/>
                <a:sym typeface="Special Elite"/>
              </a:rPr>
              <a:t>då</a:t>
            </a:r>
            <a:r>
              <a:rPr lang="en" sz="1500" dirty="0">
                <a:solidFill>
                  <a:schemeClr val="dk1"/>
                </a:solidFill>
                <a:latin typeface="Special Elite"/>
                <a:ea typeface="Special Elite"/>
                <a:cs typeface="Special Elite"/>
                <a:sym typeface="Special Elite"/>
              </a:rPr>
              <a:t>.  </a:t>
            </a:r>
            <a:endParaRPr sz="1500" dirty="0">
              <a:solidFill>
                <a:schemeClr val="dk1"/>
              </a:solidFill>
              <a:latin typeface="Special Elite"/>
              <a:ea typeface="Special Elite"/>
              <a:cs typeface="Special Elite"/>
              <a:sym typeface="Special Elite"/>
            </a:endParaRPr>
          </a:p>
        </p:txBody>
      </p:sp>
      <p:pic>
        <p:nvPicPr>
          <p:cNvPr id="200" name="Google Shape;200;p24"/>
          <p:cNvPicPr preferRelativeResize="0"/>
          <p:nvPr/>
        </p:nvPicPr>
        <p:blipFill>
          <a:blip r:embed="rId3">
            <a:alphaModFix/>
          </a:blip>
          <a:stretch>
            <a:fillRect/>
          </a:stretch>
        </p:blipFill>
        <p:spPr>
          <a:xfrm>
            <a:off x="8251075" y="2662563"/>
            <a:ext cx="679754" cy="725700"/>
          </a:xfrm>
          <a:prstGeom prst="rect">
            <a:avLst/>
          </a:prstGeom>
          <a:noFill/>
          <a:ln>
            <a:noFill/>
          </a:ln>
        </p:spPr>
      </p:pic>
      <p:sp>
        <p:nvSpPr>
          <p:cNvPr id="201" name="Google Shape;201;p24"/>
          <p:cNvSpPr/>
          <p:nvPr/>
        </p:nvSpPr>
        <p:spPr>
          <a:xfrm>
            <a:off x="92200" y="2973725"/>
            <a:ext cx="784200" cy="793281"/>
          </a:xfrm>
          <a:custGeom>
            <a:avLst/>
            <a:gdLst/>
            <a:ahLst/>
            <a:cxnLst/>
            <a:rect l="l" t="t" r="r" b="b"/>
            <a:pathLst>
              <a:path w="5465" h="5055" extrusionOk="0">
                <a:moveTo>
                  <a:pt x="3001" y="5026"/>
                </a:moveTo>
                <a:cubicBezTo>
                  <a:pt x="2328" y="5055"/>
                  <a:pt x="1746" y="4875"/>
                  <a:pt x="1241" y="4469"/>
                </a:cubicBezTo>
                <a:cubicBezTo>
                  <a:pt x="1010" y="4294"/>
                  <a:pt x="791" y="4103"/>
                  <a:pt x="582" y="3902"/>
                </a:cubicBezTo>
                <a:cubicBezTo>
                  <a:pt x="0" y="3335"/>
                  <a:pt x="4" y="2643"/>
                  <a:pt x="231" y="1940"/>
                </a:cubicBezTo>
                <a:cubicBezTo>
                  <a:pt x="344" y="1589"/>
                  <a:pt x="523" y="1252"/>
                  <a:pt x="706" y="927"/>
                </a:cubicBezTo>
                <a:cubicBezTo>
                  <a:pt x="1028" y="341"/>
                  <a:pt x="1530" y="67"/>
                  <a:pt x="2214" y="37"/>
                </a:cubicBezTo>
                <a:cubicBezTo>
                  <a:pt x="2672" y="15"/>
                  <a:pt x="3122" y="1"/>
                  <a:pt x="3572" y="74"/>
                </a:cubicBezTo>
                <a:cubicBezTo>
                  <a:pt x="3971" y="143"/>
                  <a:pt x="4337" y="264"/>
                  <a:pt x="4652" y="557"/>
                </a:cubicBezTo>
                <a:cubicBezTo>
                  <a:pt x="4926" y="813"/>
                  <a:pt x="5116" y="1146"/>
                  <a:pt x="5201" y="1512"/>
                </a:cubicBezTo>
                <a:cubicBezTo>
                  <a:pt x="5464" y="2610"/>
                  <a:pt x="5270" y="3635"/>
                  <a:pt x="4487" y="4480"/>
                </a:cubicBezTo>
                <a:cubicBezTo>
                  <a:pt x="4095" y="4901"/>
                  <a:pt x="3554" y="5051"/>
                  <a:pt x="3001" y="5026"/>
                </a:cubicBezTo>
                <a:close/>
              </a:path>
            </a:pathLst>
          </a:custGeom>
          <a:solidFill>
            <a:schemeClr val="accent6"/>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Special Elite"/>
                <a:ea typeface="Special Elite"/>
                <a:cs typeface="Special Elite"/>
                <a:sym typeface="Special Elite"/>
              </a:rPr>
              <a:t>PMS</a:t>
            </a:r>
            <a:endParaRPr sz="2000" b="1">
              <a:solidFill>
                <a:schemeClr val="dk1"/>
              </a:solidFill>
              <a:latin typeface="Special Elite"/>
              <a:ea typeface="Special Elite"/>
              <a:cs typeface="Special Elite"/>
              <a:sym typeface="Special Elit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ADEF5"/>
        </a:solidFill>
        <a:effectLst/>
      </p:bgPr>
    </p:bg>
    <p:spTree>
      <p:nvGrpSpPr>
        <p:cNvPr id="1" name="Shape 205"/>
        <p:cNvGrpSpPr/>
        <p:nvPr/>
      </p:nvGrpSpPr>
      <p:grpSpPr>
        <a:xfrm>
          <a:off x="0" y="0"/>
          <a:ext cx="0" cy="0"/>
          <a:chOff x="0" y="0"/>
          <a:chExt cx="0" cy="0"/>
        </a:xfrm>
      </p:grpSpPr>
      <p:grpSp>
        <p:nvGrpSpPr>
          <p:cNvPr id="206" name="Google Shape;206;p25"/>
          <p:cNvGrpSpPr/>
          <p:nvPr/>
        </p:nvGrpSpPr>
        <p:grpSpPr>
          <a:xfrm>
            <a:off x="-75639" y="235300"/>
            <a:ext cx="9169901" cy="4634873"/>
            <a:chOff x="369288" y="1160216"/>
            <a:chExt cx="8652483" cy="4102747"/>
          </a:xfrm>
        </p:grpSpPr>
        <p:sp>
          <p:nvSpPr>
            <p:cNvPr id="207" name="Google Shape;207;p25"/>
            <p:cNvSpPr/>
            <p:nvPr/>
          </p:nvSpPr>
          <p:spPr>
            <a:xfrm>
              <a:off x="2623853" y="1160216"/>
              <a:ext cx="3846381" cy="1247025"/>
            </a:xfrm>
            <a:custGeom>
              <a:avLst/>
              <a:gdLst/>
              <a:ahLst/>
              <a:cxnLst/>
              <a:rect l="l" t="t" r="r" b="b"/>
              <a:pathLst>
                <a:path w="15931" h="13099" extrusionOk="0">
                  <a:moveTo>
                    <a:pt x="6129" y="0"/>
                  </a:moveTo>
                  <a:cubicBezTo>
                    <a:pt x="640" y="0"/>
                    <a:pt x="443" y="954"/>
                    <a:pt x="222" y="1638"/>
                  </a:cubicBezTo>
                  <a:cubicBezTo>
                    <a:pt x="0" y="2322"/>
                    <a:pt x="375" y="10869"/>
                    <a:pt x="638" y="11551"/>
                  </a:cubicBezTo>
                  <a:cubicBezTo>
                    <a:pt x="901" y="12232"/>
                    <a:pt x="1450" y="12853"/>
                    <a:pt x="2186" y="13030"/>
                  </a:cubicBezTo>
                  <a:cubicBezTo>
                    <a:pt x="2440" y="13092"/>
                    <a:pt x="2703" y="13099"/>
                    <a:pt x="2966" y="13099"/>
                  </a:cubicBezTo>
                  <a:cubicBezTo>
                    <a:pt x="2999" y="13099"/>
                    <a:pt x="3032" y="13099"/>
                    <a:pt x="3066" y="13099"/>
                  </a:cubicBezTo>
                  <a:cubicBezTo>
                    <a:pt x="6629" y="13083"/>
                    <a:pt x="10188" y="12934"/>
                    <a:pt x="13743" y="12651"/>
                  </a:cubicBezTo>
                  <a:cubicBezTo>
                    <a:pt x="14412" y="12598"/>
                    <a:pt x="15159" y="12501"/>
                    <a:pt x="15574" y="11997"/>
                  </a:cubicBezTo>
                  <a:cubicBezTo>
                    <a:pt x="15917" y="11580"/>
                    <a:pt x="15930" y="11005"/>
                    <a:pt x="15929" y="10475"/>
                  </a:cubicBezTo>
                  <a:cubicBezTo>
                    <a:pt x="15924" y="8512"/>
                    <a:pt x="15918" y="6549"/>
                    <a:pt x="15914" y="4587"/>
                  </a:cubicBezTo>
                  <a:cubicBezTo>
                    <a:pt x="15911" y="3837"/>
                    <a:pt x="15908" y="3078"/>
                    <a:pt x="15707" y="2353"/>
                  </a:cubicBezTo>
                  <a:cubicBezTo>
                    <a:pt x="15507" y="1628"/>
                    <a:pt x="15083" y="932"/>
                    <a:pt x="14412" y="546"/>
                  </a:cubicBezTo>
                  <a:cubicBezTo>
                    <a:pt x="13751" y="166"/>
                    <a:pt x="12943" y="130"/>
                    <a:pt x="12175" y="106"/>
                  </a:cubicBezTo>
                  <a:cubicBezTo>
                    <a:pt x="10160" y="47"/>
                    <a:pt x="8144" y="0"/>
                    <a:pt x="6129" y="0"/>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182875" tIns="0" rIns="182875" bIns="0" anchor="ctr" anchorCtr="0">
              <a:noAutofit/>
            </a:bodyPr>
            <a:lstStyle/>
            <a:p>
              <a:pPr marL="0" lvl="0" indent="0" algn="ctr" rtl="0">
                <a:spcBef>
                  <a:spcPts val="0"/>
                </a:spcBef>
                <a:spcAft>
                  <a:spcPts val="0"/>
                </a:spcAft>
                <a:buClr>
                  <a:schemeClr val="dk1"/>
                </a:buClr>
                <a:buSzPts val="1100"/>
                <a:buFont typeface="Arial"/>
                <a:buNone/>
              </a:pPr>
              <a:r>
                <a:rPr lang="en" sz="3000">
                  <a:solidFill>
                    <a:schemeClr val="tx1"/>
                  </a:solidFill>
                  <a:latin typeface="Special Elite"/>
                  <a:ea typeface="Special Elite"/>
                  <a:cs typeface="Special Elite"/>
                  <a:sym typeface="Special Elite"/>
                </a:rPr>
                <a:t>Vad kan du göra för att påverka hur du mår?</a:t>
              </a:r>
              <a:endParaRPr sz="3000">
                <a:solidFill>
                  <a:schemeClr val="tx1"/>
                </a:solidFill>
                <a:latin typeface="Special Elite"/>
                <a:ea typeface="Special Elite"/>
                <a:cs typeface="Special Elite"/>
                <a:sym typeface="Special Elite"/>
              </a:endParaRPr>
            </a:p>
          </p:txBody>
        </p:sp>
        <p:sp>
          <p:nvSpPr>
            <p:cNvPr id="208" name="Google Shape;208;p25"/>
            <p:cNvSpPr/>
            <p:nvPr/>
          </p:nvSpPr>
          <p:spPr>
            <a:xfrm>
              <a:off x="5343718" y="2516528"/>
              <a:ext cx="1192293" cy="1143284"/>
            </a:xfrm>
            <a:custGeom>
              <a:avLst/>
              <a:gdLst/>
              <a:ahLst/>
              <a:cxnLst/>
              <a:rect l="l" t="t" r="r" b="b"/>
              <a:pathLst>
                <a:path w="7709" h="6874" extrusionOk="0">
                  <a:moveTo>
                    <a:pt x="4129" y="6870"/>
                  </a:moveTo>
                  <a:cubicBezTo>
                    <a:pt x="3287" y="6874"/>
                    <a:pt x="2592" y="6738"/>
                    <a:pt x="1929" y="6449"/>
                  </a:cubicBezTo>
                  <a:cubicBezTo>
                    <a:pt x="1622" y="6314"/>
                    <a:pt x="1307" y="6219"/>
                    <a:pt x="1033" y="6003"/>
                  </a:cubicBezTo>
                  <a:cubicBezTo>
                    <a:pt x="473" y="5560"/>
                    <a:pt x="249" y="4974"/>
                    <a:pt x="140" y="4301"/>
                  </a:cubicBezTo>
                  <a:cubicBezTo>
                    <a:pt x="1" y="3452"/>
                    <a:pt x="184" y="2654"/>
                    <a:pt x="506" y="1897"/>
                  </a:cubicBezTo>
                  <a:cubicBezTo>
                    <a:pt x="795" y="1219"/>
                    <a:pt x="1355" y="733"/>
                    <a:pt x="2021" y="392"/>
                  </a:cubicBezTo>
                  <a:cubicBezTo>
                    <a:pt x="2625" y="85"/>
                    <a:pt x="3247" y="1"/>
                    <a:pt x="3927" y="8"/>
                  </a:cubicBezTo>
                  <a:cubicBezTo>
                    <a:pt x="4462" y="15"/>
                    <a:pt x="4992" y="118"/>
                    <a:pt x="5490" y="312"/>
                  </a:cubicBezTo>
                  <a:cubicBezTo>
                    <a:pt x="6343" y="641"/>
                    <a:pt x="7049" y="1161"/>
                    <a:pt x="7463" y="2014"/>
                  </a:cubicBezTo>
                  <a:cubicBezTo>
                    <a:pt x="7628" y="2339"/>
                    <a:pt x="7708" y="2702"/>
                    <a:pt x="7701" y="3064"/>
                  </a:cubicBezTo>
                  <a:cubicBezTo>
                    <a:pt x="7671" y="3957"/>
                    <a:pt x="7426" y="4791"/>
                    <a:pt x="7031" y="5582"/>
                  </a:cubicBezTo>
                  <a:cubicBezTo>
                    <a:pt x="6808" y="6025"/>
                    <a:pt x="6376" y="6241"/>
                    <a:pt x="5966" y="6479"/>
                  </a:cubicBezTo>
                  <a:cubicBezTo>
                    <a:pt x="5355" y="6834"/>
                    <a:pt x="4685" y="6852"/>
                    <a:pt x="4129" y="6870"/>
                  </a:cubicBezTo>
                  <a:close/>
                </a:path>
              </a:pathLst>
            </a:custGeom>
            <a:solidFill>
              <a:srgbClr val="BF545E"/>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9" name="Google Shape;209;p25"/>
            <p:cNvSpPr/>
            <p:nvPr/>
          </p:nvSpPr>
          <p:spPr>
            <a:xfrm>
              <a:off x="2623845" y="2578940"/>
              <a:ext cx="1329933" cy="1143278"/>
            </a:xfrm>
            <a:custGeom>
              <a:avLst/>
              <a:gdLst/>
              <a:ahLst/>
              <a:cxnLst/>
              <a:rect l="l" t="t" r="r" b="b"/>
              <a:pathLst>
                <a:path w="7745" h="6658" extrusionOk="0">
                  <a:moveTo>
                    <a:pt x="3642" y="6658"/>
                  </a:moveTo>
                  <a:cubicBezTo>
                    <a:pt x="3262" y="6610"/>
                    <a:pt x="2702" y="6548"/>
                    <a:pt x="2142" y="6464"/>
                  </a:cubicBezTo>
                  <a:cubicBezTo>
                    <a:pt x="1831" y="6420"/>
                    <a:pt x="1578" y="6259"/>
                    <a:pt x="1340" y="6035"/>
                  </a:cubicBezTo>
                  <a:cubicBezTo>
                    <a:pt x="228" y="4992"/>
                    <a:pt x="1" y="3693"/>
                    <a:pt x="308" y="2292"/>
                  </a:cubicBezTo>
                  <a:cubicBezTo>
                    <a:pt x="466" y="1578"/>
                    <a:pt x="912" y="970"/>
                    <a:pt x="1545" y="553"/>
                  </a:cubicBezTo>
                  <a:cubicBezTo>
                    <a:pt x="1809" y="370"/>
                    <a:pt x="2098" y="216"/>
                    <a:pt x="2398" y="96"/>
                  </a:cubicBezTo>
                  <a:cubicBezTo>
                    <a:pt x="2614" y="15"/>
                    <a:pt x="2867" y="1"/>
                    <a:pt x="3104" y="8"/>
                  </a:cubicBezTo>
                  <a:cubicBezTo>
                    <a:pt x="3697" y="22"/>
                    <a:pt x="4297" y="12"/>
                    <a:pt x="4876" y="110"/>
                  </a:cubicBezTo>
                  <a:cubicBezTo>
                    <a:pt x="5802" y="268"/>
                    <a:pt x="6482" y="820"/>
                    <a:pt x="6995" y="1600"/>
                  </a:cubicBezTo>
                  <a:cubicBezTo>
                    <a:pt x="7683" y="2650"/>
                    <a:pt x="7745" y="3759"/>
                    <a:pt x="7383" y="4927"/>
                  </a:cubicBezTo>
                  <a:cubicBezTo>
                    <a:pt x="7244" y="5358"/>
                    <a:pt x="6914" y="5644"/>
                    <a:pt x="6577" y="5911"/>
                  </a:cubicBezTo>
                  <a:cubicBezTo>
                    <a:pt x="6124" y="6273"/>
                    <a:pt x="5622" y="6519"/>
                    <a:pt x="5037" y="6559"/>
                  </a:cubicBezTo>
                  <a:cubicBezTo>
                    <a:pt x="4634" y="6592"/>
                    <a:pt x="4232" y="6617"/>
                    <a:pt x="3642" y="6658"/>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10" name="Google Shape;210;p25"/>
            <p:cNvSpPr/>
            <p:nvPr/>
          </p:nvSpPr>
          <p:spPr>
            <a:xfrm>
              <a:off x="1349135" y="1461752"/>
              <a:ext cx="1329933" cy="1143278"/>
            </a:xfrm>
            <a:custGeom>
              <a:avLst/>
              <a:gdLst/>
              <a:ahLst/>
              <a:cxnLst/>
              <a:rect l="l" t="t" r="r" b="b"/>
              <a:pathLst>
                <a:path w="7745" h="6658" extrusionOk="0">
                  <a:moveTo>
                    <a:pt x="3642" y="6658"/>
                  </a:moveTo>
                  <a:cubicBezTo>
                    <a:pt x="3262" y="6610"/>
                    <a:pt x="2702" y="6548"/>
                    <a:pt x="2142" y="6464"/>
                  </a:cubicBezTo>
                  <a:cubicBezTo>
                    <a:pt x="1831" y="6420"/>
                    <a:pt x="1578" y="6259"/>
                    <a:pt x="1340" y="6035"/>
                  </a:cubicBezTo>
                  <a:cubicBezTo>
                    <a:pt x="228" y="4992"/>
                    <a:pt x="1" y="3693"/>
                    <a:pt x="308" y="2292"/>
                  </a:cubicBezTo>
                  <a:cubicBezTo>
                    <a:pt x="466" y="1578"/>
                    <a:pt x="912" y="970"/>
                    <a:pt x="1545" y="553"/>
                  </a:cubicBezTo>
                  <a:cubicBezTo>
                    <a:pt x="1809" y="370"/>
                    <a:pt x="2098" y="216"/>
                    <a:pt x="2398" y="96"/>
                  </a:cubicBezTo>
                  <a:cubicBezTo>
                    <a:pt x="2614" y="15"/>
                    <a:pt x="2867" y="1"/>
                    <a:pt x="3104" y="8"/>
                  </a:cubicBezTo>
                  <a:cubicBezTo>
                    <a:pt x="3697" y="22"/>
                    <a:pt x="4297" y="12"/>
                    <a:pt x="4876" y="110"/>
                  </a:cubicBezTo>
                  <a:cubicBezTo>
                    <a:pt x="5802" y="268"/>
                    <a:pt x="6482" y="820"/>
                    <a:pt x="6995" y="1600"/>
                  </a:cubicBezTo>
                  <a:cubicBezTo>
                    <a:pt x="7683" y="2650"/>
                    <a:pt x="7745" y="3759"/>
                    <a:pt x="7383" y="4927"/>
                  </a:cubicBezTo>
                  <a:cubicBezTo>
                    <a:pt x="7244" y="5358"/>
                    <a:pt x="6914" y="5644"/>
                    <a:pt x="6577" y="5911"/>
                  </a:cubicBezTo>
                  <a:cubicBezTo>
                    <a:pt x="6124" y="6273"/>
                    <a:pt x="5622" y="6519"/>
                    <a:pt x="5037" y="6559"/>
                  </a:cubicBezTo>
                  <a:cubicBezTo>
                    <a:pt x="4634" y="6592"/>
                    <a:pt x="4232" y="6617"/>
                    <a:pt x="3642" y="6658"/>
                  </a:cubicBezTo>
                  <a:close/>
                </a:path>
              </a:pathLst>
            </a:custGeom>
            <a:solidFill>
              <a:srgbClr val="F5D9D8"/>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11" name="Google Shape;211;p25"/>
            <p:cNvSpPr/>
            <p:nvPr/>
          </p:nvSpPr>
          <p:spPr>
            <a:xfrm>
              <a:off x="6470219" y="1237201"/>
              <a:ext cx="1323751" cy="1180369"/>
            </a:xfrm>
            <a:custGeom>
              <a:avLst/>
              <a:gdLst/>
              <a:ahLst/>
              <a:cxnLst/>
              <a:rect l="l" t="t" r="r" b="b"/>
              <a:pathLst>
                <a:path w="7709" h="6874" extrusionOk="0">
                  <a:moveTo>
                    <a:pt x="4129" y="6870"/>
                  </a:moveTo>
                  <a:cubicBezTo>
                    <a:pt x="3287" y="6874"/>
                    <a:pt x="2592" y="6738"/>
                    <a:pt x="1929" y="6449"/>
                  </a:cubicBezTo>
                  <a:cubicBezTo>
                    <a:pt x="1622" y="6314"/>
                    <a:pt x="1307" y="6219"/>
                    <a:pt x="1033" y="6003"/>
                  </a:cubicBezTo>
                  <a:cubicBezTo>
                    <a:pt x="473" y="5560"/>
                    <a:pt x="249" y="4974"/>
                    <a:pt x="140" y="4301"/>
                  </a:cubicBezTo>
                  <a:cubicBezTo>
                    <a:pt x="1" y="3452"/>
                    <a:pt x="184" y="2654"/>
                    <a:pt x="506" y="1897"/>
                  </a:cubicBezTo>
                  <a:cubicBezTo>
                    <a:pt x="795" y="1219"/>
                    <a:pt x="1355" y="733"/>
                    <a:pt x="2021" y="392"/>
                  </a:cubicBezTo>
                  <a:cubicBezTo>
                    <a:pt x="2625" y="85"/>
                    <a:pt x="3247" y="1"/>
                    <a:pt x="3927" y="8"/>
                  </a:cubicBezTo>
                  <a:cubicBezTo>
                    <a:pt x="4462" y="15"/>
                    <a:pt x="4992" y="118"/>
                    <a:pt x="5490" y="312"/>
                  </a:cubicBezTo>
                  <a:cubicBezTo>
                    <a:pt x="6343" y="641"/>
                    <a:pt x="7049" y="1161"/>
                    <a:pt x="7463" y="2014"/>
                  </a:cubicBezTo>
                  <a:cubicBezTo>
                    <a:pt x="7628" y="2339"/>
                    <a:pt x="7708" y="2702"/>
                    <a:pt x="7701" y="3064"/>
                  </a:cubicBezTo>
                  <a:cubicBezTo>
                    <a:pt x="7671" y="3957"/>
                    <a:pt x="7426" y="4791"/>
                    <a:pt x="7031" y="5582"/>
                  </a:cubicBezTo>
                  <a:cubicBezTo>
                    <a:pt x="6808" y="6025"/>
                    <a:pt x="6376" y="6241"/>
                    <a:pt x="5966" y="6479"/>
                  </a:cubicBezTo>
                  <a:cubicBezTo>
                    <a:pt x="5355" y="6834"/>
                    <a:pt x="4685" y="6852"/>
                    <a:pt x="4129" y="6870"/>
                  </a:cubicBezTo>
                  <a:close/>
                </a:path>
              </a:pathLst>
            </a:custGeom>
            <a:solidFill>
              <a:srgbClr val="FFE1E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12" name="Google Shape;212;p25"/>
            <p:cNvSpPr txBox="1"/>
            <p:nvPr/>
          </p:nvSpPr>
          <p:spPr>
            <a:xfrm>
              <a:off x="1145624" y="4191663"/>
              <a:ext cx="2347686" cy="107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chemeClr val="tx1"/>
                  </a:solidFill>
                  <a:highlight>
                    <a:srgbClr val="CADEF5"/>
                  </a:highlight>
                  <a:latin typeface="Special Elite"/>
                  <a:ea typeface="Special Elite"/>
                  <a:cs typeface="Special Elite"/>
                  <a:sym typeface="Special Elite"/>
                </a:rPr>
                <a:t>Regelbundna och järnrika måltider! Det är mycket järn i bönor, sallad, baljväxter, pumpakärnor, sesamfrön, aprikoser.</a:t>
              </a:r>
              <a:r>
                <a:rPr lang="en" sz="1300" dirty="0">
                  <a:solidFill>
                    <a:schemeClr val="tx1"/>
                  </a:solidFill>
                  <a:highlight>
                    <a:srgbClr val="CADEF5"/>
                  </a:highlight>
                  <a:latin typeface="Special Elite"/>
                  <a:ea typeface="Special Elite"/>
                  <a:cs typeface="Special Elite"/>
                  <a:sym typeface="Special Elite"/>
                </a:rPr>
                <a:t> </a:t>
              </a:r>
              <a:endParaRPr sz="1300" dirty="0">
                <a:solidFill>
                  <a:schemeClr val="tx1"/>
                </a:solidFill>
                <a:highlight>
                  <a:srgbClr val="CADEF5"/>
                </a:highlight>
                <a:latin typeface="Special Elite"/>
                <a:ea typeface="Special Elite"/>
                <a:cs typeface="Special Elite"/>
                <a:sym typeface="Special Elite"/>
              </a:endParaRPr>
            </a:p>
          </p:txBody>
        </p:sp>
        <p:sp>
          <p:nvSpPr>
            <p:cNvPr id="213" name="Google Shape;213;p25"/>
            <p:cNvSpPr txBox="1"/>
            <p:nvPr/>
          </p:nvSpPr>
          <p:spPr>
            <a:xfrm>
              <a:off x="1841324" y="3824022"/>
              <a:ext cx="879600" cy="37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solidFill>
                    <a:schemeClr val="tx1"/>
                  </a:solidFill>
                  <a:latin typeface="Fira Sans Extra Condensed SemiBold"/>
                  <a:ea typeface="Fira Sans Extra Condensed SemiBold"/>
                  <a:cs typeface="Fira Sans Extra Condensed SemiBold"/>
                  <a:sym typeface="Fira Sans Extra Condensed SemiBold"/>
                </a:rPr>
                <a:t>  </a:t>
              </a:r>
              <a:r>
                <a:rPr lang="en" sz="1800" b="1" dirty="0">
                  <a:solidFill>
                    <a:schemeClr val="tx1"/>
                  </a:solidFill>
                  <a:latin typeface="Special Elite"/>
                  <a:ea typeface="Special Elite"/>
                  <a:cs typeface="Special Elite"/>
                  <a:sym typeface="Special Elite"/>
                </a:rPr>
                <a:t>Mat</a:t>
              </a:r>
              <a:endParaRPr sz="1800" b="1" dirty="0">
                <a:solidFill>
                  <a:schemeClr val="tx1"/>
                </a:solidFill>
                <a:latin typeface="Special Elite"/>
                <a:ea typeface="Special Elite"/>
                <a:cs typeface="Special Elite"/>
                <a:sym typeface="Special Elite"/>
              </a:endParaRPr>
            </a:p>
          </p:txBody>
        </p:sp>
        <p:sp>
          <p:nvSpPr>
            <p:cNvPr id="214" name="Google Shape;214;p25"/>
            <p:cNvSpPr txBox="1"/>
            <p:nvPr/>
          </p:nvSpPr>
          <p:spPr>
            <a:xfrm>
              <a:off x="369288" y="2943046"/>
              <a:ext cx="2271000" cy="7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chemeClr val="tx1"/>
                  </a:solidFill>
                  <a:latin typeface="Special Elite"/>
                  <a:ea typeface="Special Elite"/>
                  <a:cs typeface="Special Elite"/>
                  <a:sym typeface="Special Elite"/>
                </a:rPr>
                <a:t>För hormonerna samt måendet i stort. </a:t>
              </a:r>
              <a:endParaRPr sz="1500" dirty="0">
                <a:solidFill>
                  <a:schemeClr val="tx1"/>
                </a:solidFill>
                <a:latin typeface="Special Elite"/>
                <a:ea typeface="Special Elite"/>
                <a:cs typeface="Special Elite"/>
                <a:sym typeface="Special Elite"/>
              </a:endParaRPr>
            </a:p>
            <a:p>
              <a:pPr marL="0" lvl="0" indent="0" algn="ctr" rtl="0">
                <a:spcBef>
                  <a:spcPts val="0"/>
                </a:spcBef>
                <a:spcAft>
                  <a:spcPts val="0"/>
                </a:spcAft>
                <a:buNone/>
              </a:pPr>
              <a:r>
                <a:rPr lang="en" sz="1500" dirty="0">
                  <a:solidFill>
                    <a:schemeClr val="tx1"/>
                  </a:solidFill>
                  <a:latin typeface="Special Elite"/>
                  <a:ea typeface="Special Elite"/>
                  <a:cs typeface="Special Elite"/>
                  <a:sym typeface="Special Elite"/>
                </a:rPr>
                <a:t>Vid mensvärk är mjuka </a:t>
              </a:r>
              <a:r>
                <a:rPr lang="en" sz="1500" dirty="0" err="1">
                  <a:solidFill>
                    <a:schemeClr val="tx1"/>
                  </a:solidFill>
                  <a:latin typeface="Special Elite"/>
                  <a:ea typeface="Special Elite"/>
                  <a:cs typeface="Special Elite"/>
                  <a:sym typeface="Special Elite"/>
                </a:rPr>
                <a:t>rörelser</a:t>
              </a:r>
              <a:r>
                <a:rPr lang="en" sz="1500" dirty="0">
                  <a:solidFill>
                    <a:schemeClr val="tx1"/>
                  </a:solidFill>
                  <a:latin typeface="Special Elite"/>
                  <a:ea typeface="Special Elite"/>
                  <a:cs typeface="Special Elite"/>
                  <a:sym typeface="Special Elite"/>
                </a:rPr>
                <a:t> bra - yoga, stretch.</a:t>
              </a:r>
              <a:endParaRPr sz="1500" dirty="0">
                <a:solidFill>
                  <a:schemeClr val="tx1"/>
                </a:solidFill>
                <a:latin typeface="Special Elite"/>
                <a:ea typeface="Special Elite"/>
                <a:cs typeface="Special Elite"/>
                <a:sym typeface="Special Elite"/>
              </a:endParaRPr>
            </a:p>
          </p:txBody>
        </p:sp>
        <p:sp>
          <p:nvSpPr>
            <p:cNvPr id="215" name="Google Shape;215;p25"/>
            <p:cNvSpPr txBox="1"/>
            <p:nvPr/>
          </p:nvSpPr>
          <p:spPr>
            <a:xfrm>
              <a:off x="944543" y="2526125"/>
              <a:ext cx="1120500" cy="37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latin typeface="Fira Sans Extra Condensed"/>
                  <a:ea typeface="Fira Sans Extra Condensed"/>
                  <a:cs typeface="Fira Sans Extra Condensed"/>
                  <a:sym typeface="Fira Sans Extra Condensed"/>
                </a:rPr>
                <a:t> </a:t>
              </a:r>
              <a:r>
                <a:rPr lang="en" sz="1800" b="1" dirty="0">
                  <a:solidFill>
                    <a:schemeClr val="tx1"/>
                  </a:solidFill>
                  <a:latin typeface="Special Elite"/>
                  <a:ea typeface="Special Elite"/>
                  <a:cs typeface="Special Elite"/>
                  <a:sym typeface="Special Elite"/>
                </a:rPr>
                <a:t>Motion</a:t>
              </a:r>
              <a:endParaRPr sz="1800" b="1" dirty="0">
                <a:solidFill>
                  <a:schemeClr val="tx1"/>
                </a:solidFill>
                <a:latin typeface="Special Elite"/>
                <a:ea typeface="Special Elite"/>
                <a:cs typeface="Special Elite"/>
                <a:sym typeface="Special Elite"/>
              </a:endParaRPr>
            </a:p>
          </p:txBody>
        </p:sp>
        <p:sp>
          <p:nvSpPr>
            <p:cNvPr id="216" name="Google Shape;216;p25"/>
            <p:cNvSpPr txBox="1"/>
            <p:nvPr/>
          </p:nvSpPr>
          <p:spPr>
            <a:xfrm>
              <a:off x="6016051" y="4273355"/>
              <a:ext cx="2939517" cy="80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chemeClr val="tx1"/>
                  </a:solidFill>
                  <a:highlight>
                    <a:srgbClr val="CADEF5"/>
                  </a:highlight>
                  <a:latin typeface="Special Elite"/>
                  <a:ea typeface="Special Elite"/>
                  <a:cs typeface="Special Elite"/>
                  <a:sym typeface="Special Elite"/>
                </a:rPr>
                <a:t>Vid jobbig mensvärk kan man ta ibuprofen (</a:t>
              </a:r>
              <a:r>
                <a:rPr lang="en" sz="1500" dirty="0" err="1">
                  <a:solidFill>
                    <a:schemeClr val="tx1"/>
                  </a:solidFill>
                  <a:highlight>
                    <a:srgbClr val="CADEF5"/>
                  </a:highlight>
                  <a:latin typeface="Special Elite"/>
                  <a:ea typeface="Special Elite"/>
                  <a:cs typeface="Special Elite"/>
                  <a:sym typeface="Special Elite"/>
                </a:rPr>
                <a:t>t.ex</a:t>
              </a:r>
              <a:r>
                <a:rPr lang="en" sz="1500" dirty="0">
                  <a:solidFill>
                    <a:schemeClr val="tx1"/>
                  </a:solidFill>
                  <a:highlight>
                    <a:srgbClr val="CADEF5"/>
                  </a:highlight>
                  <a:latin typeface="Special Elite"/>
                  <a:ea typeface="Special Elite"/>
                  <a:cs typeface="Special Elite"/>
                  <a:sym typeface="Special Elite"/>
                </a:rPr>
                <a:t>. Ipren) eller paracetamol (</a:t>
              </a:r>
              <a:r>
                <a:rPr lang="en" sz="1500" dirty="0" err="1">
                  <a:solidFill>
                    <a:schemeClr val="tx1"/>
                  </a:solidFill>
                  <a:highlight>
                    <a:srgbClr val="CADEF5"/>
                  </a:highlight>
                  <a:latin typeface="Special Elite"/>
                  <a:ea typeface="Special Elite"/>
                  <a:cs typeface="Special Elite"/>
                  <a:sym typeface="Special Elite"/>
                </a:rPr>
                <a:t>t.ex</a:t>
              </a:r>
              <a:r>
                <a:rPr lang="en" sz="1500" dirty="0">
                  <a:solidFill>
                    <a:schemeClr val="tx1"/>
                  </a:solidFill>
                  <a:highlight>
                    <a:srgbClr val="CADEF5"/>
                  </a:highlight>
                  <a:latin typeface="Special Elite"/>
                  <a:ea typeface="Special Elite"/>
                  <a:cs typeface="Special Elite"/>
                  <a:sym typeface="Special Elite"/>
                </a:rPr>
                <a:t>. Alvedon).  Vid extra svår smärta är det bra att ta dem tillsammans. Gärna innan det börjar göra som mest ont.</a:t>
              </a:r>
              <a:endParaRPr sz="1500" dirty="0">
                <a:solidFill>
                  <a:schemeClr val="tx1"/>
                </a:solidFill>
                <a:highlight>
                  <a:srgbClr val="CADEF5"/>
                </a:highlight>
                <a:latin typeface="Special Elite"/>
                <a:ea typeface="Special Elite"/>
                <a:cs typeface="Special Elite"/>
                <a:sym typeface="Special Elite"/>
              </a:endParaRPr>
            </a:p>
          </p:txBody>
        </p:sp>
        <p:sp>
          <p:nvSpPr>
            <p:cNvPr id="217" name="Google Shape;217;p25"/>
            <p:cNvSpPr txBox="1"/>
            <p:nvPr/>
          </p:nvSpPr>
          <p:spPr>
            <a:xfrm>
              <a:off x="6893277" y="3624886"/>
              <a:ext cx="1341381" cy="37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err="1">
                  <a:solidFill>
                    <a:schemeClr val="tx1"/>
                  </a:solidFill>
                  <a:latin typeface="Special Elite"/>
                  <a:ea typeface="Special Elite"/>
                  <a:cs typeface="Special Elite"/>
                  <a:sym typeface="Special Elite"/>
                </a:rPr>
                <a:t>Läkemedel</a:t>
              </a:r>
              <a:r>
                <a:rPr lang="en" sz="1600" dirty="0">
                  <a:solidFill>
                    <a:schemeClr val="tx1"/>
                  </a:solidFill>
                  <a:latin typeface="Special Elite"/>
                  <a:ea typeface="Special Elite"/>
                  <a:cs typeface="Special Elite"/>
                  <a:sym typeface="Special Elite"/>
                </a:rPr>
                <a:t> </a:t>
              </a:r>
              <a:endParaRPr sz="1600" dirty="0">
                <a:solidFill>
                  <a:schemeClr val="tx1"/>
                </a:solidFill>
                <a:latin typeface="Special Elite"/>
                <a:ea typeface="Special Elite"/>
                <a:cs typeface="Special Elite"/>
                <a:sym typeface="Special Elite"/>
              </a:endParaRPr>
            </a:p>
          </p:txBody>
        </p:sp>
        <p:sp>
          <p:nvSpPr>
            <p:cNvPr id="218" name="Google Shape;218;p25"/>
            <p:cNvSpPr txBox="1"/>
            <p:nvPr/>
          </p:nvSpPr>
          <p:spPr>
            <a:xfrm>
              <a:off x="6531771" y="2718827"/>
              <a:ext cx="2490000" cy="80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chemeClr val="tx1"/>
                  </a:solidFill>
                  <a:highlight>
                    <a:srgbClr val="CADEF5"/>
                  </a:highlight>
                  <a:latin typeface="Special Elite"/>
                  <a:ea typeface="Special Elite"/>
                  <a:cs typeface="Special Elite"/>
                  <a:sym typeface="Special Elite"/>
                </a:rPr>
                <a:t>Sömn är viktigt för måendet i stort. </a:t>
              </a:r>
              <a:endParaRPr sz="1500" dirty="0">
                <a:solidFill>
                  <a:schemeClr val="tx1"/>
                </a:solidFill>
                <a:highlight>
                  <a:srgbClr val="CADEF5"/>
                </a:highlight>
                <a:latin typeface="Special Elite"/>
                <a:ea typeface="Special Elite"/>
                <a:cs typeface="Special Elite"/>
                <a:sym typeface="Special Elite"/>
              </a:endParaRPr>
            </a:p>
            <a:p>
              <a:pPr marL="0" lvl="0" indent="0" algn="ctr" rtl="0">
                <a:spcBef>
                  <a:spcPts val="0"/>
                </a:spcBef>
                <a:spcAft>
                  <a:spcPts val="0"/>
                </a:spcAft>
                <a:buNone/>
              </a:pPr>
              <a:r>
                <a:rPr lang="en" sz="1500" dirty="0">
                  <a:solidFill>
                    <a:schemeClr val="tx1"/>
                  </a:solidFill>
                  <a:highlight>
                    <a:srgbClr val="CADEF5"/>
                  </a:highlight>
                  <a:latin typeface="Special Elite"/>
                  <a:ea typeface="Special Elite"/>
                  <a:cs typeface="Special Elite"/>
                  <a:sym typeface="Special Elite"/>
                </a:rPr>
                <a:t>Sömn påverkar också hur vi upplever smärta.</a:t>
              </a:r>
              <a:endParaRPr sz="1500" dirty="0">
                <a:solidFill>
                  <a:schemeClr val="tx1"/>
                </a:solidFill>
                <a:highlight>
                  <a:srgbClr val="CADEF5"/>
                </a:highlight>
                <a:latin typeface="Special Elite"/>
                <a:ea typeface="Special Elite"/>
                <a:cs typeface="Special Elite"/>
                <a:sym typeface="Special Elite"/>
              </a:endParaRPr>
            </a:p>
          </p:txBody>
        </p:sp>
        <p:sp>
          <p:nvSpPr>
            <p:cNvPr id="219" name="Google Shape;219;p25"/>
            <p:cNvSpPr txBox="1"/>
            <p:nvPr/>
          </p:nvSpPr>
          <p:spPr>
            <a:xfrm>
              <a:off x="7196706" y="2482196"/>
              <a:ext cx="879600" cy="37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latin typeface="Special Elite"/>
                  <a:ea typeface="Special Elite"/>
                  <a:cs typeface="Special Elite"/>
                  <a:sym typeface="Special Elite"/>
                </a:rPr>
                <a:t>Sömn</a:t>
              </a:r>
              <a:endParaRPr sz="1800" b="1">
                <a:solidFill>
                  <a:schemeClr val="tx1"/>
                </a:solidFill>
                <a:latin typeface="Special Elite"/>
                <a:ea typeface="Special Elite"/>
                <a:cs typeface="Special Elite"/>
                <a:sym typeface="Special Elite"/>
              </a:endParaRPr>
            </a:p>
            <a:p>
              <a:pPr marL="0" lvl="0" indent="0" algn="l" rtl="0">
                <a:spcBef>
                  <a:spcPts val="0"/>
                </a:spcBef>
                <a:spcAft>
                  <a:spcPts val="0"/>
                </a:spcAft>
                <a:buNone/>
              </a:pPr>
              <a:endParaRPr sz="1800">
                <a:solidFill>
                  <a:schemeClr val="tx1"/>
                </a:solidFill>
                <a:latin typeface="Fira Sans Extra Condensed SemiBold"/>
                <a:ea typeface="Fira Sans Extra Condensed SemiBold"/>
                <a:cs typeface="Fira Sans Extra Condensed SemiBold"/>
                <a:sym typeface="Fira Sans Extra Condensed SemiBold"/>
              </a:endParaRPr>
            </a:p>
          </p:txBody>
        </p:sp>
      </p:grpSp>
      <p:sp>
        <p:nvSpPr>
          <p:cNvPr id="220" name="Google Shape;220;p25"/>
          <p:cNvSpPr/>
          <p:nvPr/>
        </p:nvSpPr>
        <p:spPr>
          <a:xfrm>
            <a:off x="3828663" y="2192325"/>
            <a:ext cx="1361319" cy="1168479"/>
          </a:xfrm>
          <a:custGeom>
            <a:avLst/>
            <a:gdLst/>
            <a:ahLst/>
            <a:cxnLst/>
            <a:rect l="l" t="t" r="r" b="b"/>
            <a:pathLst>
              <a:path w="7745" h="6658" extrusionOk="0">
                <a:moveTo>
                  <a:pt x="3642" y="6658"/>
                </a:moveTo>
                <a:cubicBezTo>
                  <a:pt x="3262" y="6610"/>
                  <a:pt x="2702" y="6548"/>
                  <a:pt x="2142" y="6464"/>
                </a:cubicBezTo>
                <a:cubicBezTo>
                  <a:pt x="1831" y="6420"/>
                  <a:pt x="1578" y="6259"/>
                  <a:pt x="1340" y="6035"/>
                </a:cubicBezTo>
                <a:cubicBezTo>
                  <a:pt x="228" y="4992"/>
                  <a:pt x="1" y="3693"/>
                  <a:pt x="308" y="2292"/>
                </a:cubicBezTo>
                <a:cubicBezTo>
                  <a:pt x="466" y="1578"/>
                  <a:pt x="912" y="970"/>
                  <a:pt x="1545" y="553"/>
                </a:cubicBezTo>
                <a:cubicBezTo>
                  <a:pt x="1809" y="370"/>
                  <a:pt x="2098" y="216"/>
                  <a:pt x="2398" y="96"/>
                </a:cubicBezTo>
                <a:cubicBezTo>
                  <a:pt x="2614" y="15"/>
                  <a:pt x="2867" y="1"/>
                  <a:pt x="3104" y="8"/>
                </a:cubicBezTo>
                <a:cubicBezTo>
                  <a:pt x="3697" y="22"/>
                  <a:pt x="4297" y="12"/>
                  <a:pt x="4876" y="110"/>
                </a:cubicBezTo>
                <a:cubicBezTo>
                  <a:pt x="5802" y="268"/>
                  <a:pt x="6482" y="820"/>
                  <a:pt x="6995" y="1600"/>
                </a:cubicBezTo>
                <a:cubicBezTo>
                  <a:pt x="7683" y="2650"/>
                  <a:pt x="7745" y="3759"/>
                  <a:pt x="7383" y="4927"/>
                </a:cubicBezTo>
                <a:cubicBezTo>
                  <a:pt x="7244" y="5358"/>
                  <a:pt x="6914" y="5644"/>
                  <a:pt x="6577" y="5911"/>
                </a:cubicBezTo>
                <a:cubicBezTo>
                  <a:pt x="6124" y="6273"/>
                  <a:pt x="5622" y="6519"/>
                  <a:pt x="5037" y="6559"/>
                </a:cubicBezTo>
                <a:cubicBezTo>
                  <a:pt x="4634" y="6592"/>
                  <a:pt x="4232" y="6617"/>
                  <a:pt x="3642" y="6658"/>
                </a:cubicBezTo>
                <a:close/>
              </a:path>
            </a:pathLst>
          </a:cu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5"/>
          <p:cNvSpPr txBox="1"/>
          <p:nvPr/>
        </p:nvSpPr>
        <p:spPr>
          <a:xfrm>
            <a:off x="3235200" y="3961704"/>
            <a:ext cx="2673600" cy="84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500" dirty="0">
                <a:solidFill>
                  <a:schemeClr val="tx1"/>
                </a:solidFill>
                <a:highlight>
                  <a:srgbClr val="CADEF5"/>
                </a:highlight>
                <a:latin typeface="Special Elite"/>
                <a:ea typeface="Special Elite"/>
                <a:cs typeface="Special Elite"/>
                <a:sym typeface="Special Elite"/>
              </a:rPr>
              <a:t>Mensvärk? En värmekudde på magen är skönt &amp; får muskler att slappna av.</a:t>
            </a:r>
            <a:endParaRPr sz="1500" dirty="0">
              <a:solidFill>
                <a:schemeClr val="tx1"/>
              </a:solidFill>
              <a:highlight>
                <a:srgbClr val="CADEF5"/>
              </a:highlight>
              <a:latin typeface="Special Elite"/>
              <a:ea typeface="Special Elite"/>
              <a:cs typeface="Special Elite"/>
              <a:sym typeface="Special Elite"/>
            </a:endParaRPr>
          </a:p>
          <a:p>
            <a:pPr marL="0" lvl="0" indent="0" algn="ctr" rtl="0">
              <a:spcBef>
                <a:spcPts val="0"/>
              </a:spcBef>
              <a:spcAft>
                <a:spcPts val="0"/>
              </a:spcAft>
              <a:buNone/>
            </a:pPr>
            <a:r>
              <a:rPr lang="en" sz="1500" dirty="0">
                <a:solidFill>
                  <a:schemeClr val="tx1"/>
                </a:solidFill>
                <a:highlight>
                  <a:srgbClr val="CADEF5"/>
                </a:highlight>
                <a:latin typeface="Special Elite"/>
                <a:ea typeface="Special Elite"/>
                <a:cs typeface="Special Elite"/>
                <a:sym typeface="Special Elite"/>
              </a:rPr>
              <a:t>Även varmt bad/dusch, filt kan vara skönt.</a:t>
            </a:r>
            <a:endParaRPr sz="1500" dirty="0">
              <a:solidFill>
                <a:schemeClr val="tx1"/>
              </a:solidFill>
              <a:highlight>
                <a:srgbClr val="CADEF5"/>
              </a:highlight>
              <a:latin typeface="Special Elite"/>
              <a:ea typeface="Special Elite"/>
              <a:cs typeface="Special Elite"/>
              <a:sym typeface="Special Elite"/>
            </a:endParaRPr>
          </a:p>
        </p:txBody>
      </p:sp>
      <p:sp>
        <p:nvSpPr>
          <p:cNvPr id="223" name="Google Shape;223;p25"/>
          <p:cNvSpPr txBox="1"/>
          <p:nvPr/>
        </p:nvSpPr>
        <p:spPr>
          <a:xfrm>
            <a:off x="4101825" y="3360788"/>
            <a:ext cx="1263600" cy="42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Special Elite"/>
                <a:ea typeface="Special Elite"/>
                <a:cs typeface="Special Elite"/>
                <a:sym typeface="Special Elite"/>
              </a:rPr>
              <a:t>Värme</a:t>
            </a:r>
            <a:endParaRPr sz="1800" b="1">
              <a:latin typeface="Special Elite"/>
              <a:ea typeface="Special Elite"/>
              <a:cs typeface="Special Elite"/>
              <a:sym typeface="Special Elite"/>
            </a:endParaRPr>
          </a:p>
        </p:txBody>
      </p:sp>
      <p:pic>
        <p:nvPicPr>
          <p:cNvPr id="224" name="Google Shape;224;p25"/>
          <p:cNvPicPr preferRelativeResize="0"/>
          <p:nvPr/>
        </p:nvPicPr>
        <p:blipFill>
          <a:blip r:embed="rId3">
            <a:alphaModFix/>
          </a:blip>
          <a:stretch>
            <a:fillRect/>
          </a:stretch>
        </p:blipFill>
        <p:spPr>
          <a:xfrm>
            <a:off x="119900" y="3686589"/>
            <a:ext cx="680100" cy="1408775"/>
          </a:xfrm>
          <a:prstGeom prst="rect">
            <a:avLst/>
          </a:prstGeom>
          <a:noFill/>
          <a:ln>
            <a:noFill/>
          </a:ln>
        </p:spPr>
      </p:pic>
      <p:pic>
        <p:nvPicPr>
          <p:cNvPr id="225" name="Google Shape;225;p25"/>
          <p:cNvPicPr preferRelativeResize="0"/>
          <p:nvPr/>
        </p:nvPicPr>
        <p:blipFill>
          <a:blip r:embed="rId4">
            <a:alphaModFix/>
          </a:blip>
          <a:stretch>
            <a:fillRect/>
          </a:stretch>
        </p:blipFill>
        <p:spPr>
          <a:xfrm>
            <a:off x="2571300" y="2132112"/>
            <a:ext cx="426324" cy="716276"/>
          </a:xfrm>
          <a:prstGeom prst="rect">
            <a:avLst/>
          </a:prstGeom>
          <a:noFill/>
          <a:ln>
            <a:noFill/>
          </a:ln>
        </p:spPr>
      </p:pic>
      <p:pic>
        <p:nvPicPr>
          <p:cNvPr id="226" name="Google Shape;226;p25"/>
          <p:cNvPicPr preferRelativeResize="0"/>
          <p:nvPr/>
        </p:nvPicPr>
        <p:blipFill>
          <a:blip r:embed="rId5">
            <a:alphaModFix/>
          </a:blip>
          <a:stretch>
            <a:fillRect/>
          </a:stretch>
        </p:blipFill>
        <p:spPr>
          <a:xfrm>
            <a:off x="6713634" y="586481"/>
            <a:ext cx="855399" cy="936545"/>
          </a:xfrm>
          <a:prstGeom prst="rect">
            <a:avLst/>
          </a:prstGeom>
          <a:noFill/>
          <a:ln>
            <a:noFill/>
          </a:ln>
        </p:spPr>
      </p:pic>
      <p:pic>
        <p:nvPicPr>
          <p:cNvPr id="227" name="Google Shape;227;p25"/>
          <p:cNvPicPr preferRelativeResize="0"/>
          <p:nvPr/>
        </p:nvPicPr>
        <p:blipFill>
          <a:blip r:embed="rId6">
            <a:alphaModFix/>
          </a:blip>
          <a:stretch>
            <a:fillRect/>
          </a:stretch>
        </p:blipFill>
        <p:spPr>
          <a:xfrm>
            <a:off x="5467350" y="2065950"/>
            <a:ext cx="794850" cy="848585"/>
          </a:xfrm>
          <a:prstGeom prst="rect">
            <a:avLst/>
          </a:prstGeom>
          <a:noFill/>
          <a:ln>
            <a:noFill/>
          </a:ln>
        </p:spPr>
      </p:pic>
      <p:pic>
        <p:nvPicPr>
          <p:cNvPr id="228" name="Google Shape;228;p25"/>
          <p:cNvPicPr preferRelativeResize="0"/>
          <p:nvPr/>
        </p:nvPicPr>
        <p:blipFill>
          <a:blip r:embed="rId7">
            <a:alphaModFix/>
          </a:blip>
          <a:stretch>
            <a:fillRect/>
          </a:stretch>
        </p:blipFill>
        <p:spPr>
          <a:xfrm>
            <a:off x="4009137" y="2382275"/>
            <a:ext cx="1000375" cy="679136"/>
          </a:xfrm>
          <a:prstGeom prst="rect">
            <a:avLst/>
          </a:prstGeom>
          <a:noFill/>
          <a:ln>
            <a:noFill/>
          </a:ln>
        </p:spPr>
      </p:pic>
      <p:pic>
        <p:nvPicPr>
          <p:cNvPr id="229" name="Google Shape;229;p25"/>
          <p:cNvPicPr preferRelativeResize="0"/>
          <p:nvPr/>
        </p:nvPicPr>
        <p:blipFill>
          <a:blip r:embed="rId8">
            <a:alphaModFix/>
          </a:blip>
          <a:stretch>
            <a:fillRect/>
          </a:stretch>
        </p:blipFill>
        <p:spPr>
          <a:xfrm flipH="1">
            <a:off x="2866675" y="2192324"/>
            <a:ext cx="794851" cy="501674"/>
          </a:xfrm>
          <a:prstGeom prst="rect">
            <a:avLst/>
          </a:prstGeom>
          <a:noFill/>
          <a:ln>
            <a:noFill/>
          </a:ln>
        </p:spPr>
      </p:pic>
      <p:pic>
        <p:nvPicPr>
          <p:cNvPr id="230" name="Google Shape;230;p25"/>
          <p:cNvPicPr preferRelativeResize="0"/>
          <p:nvPr/>
        </p:nvPicPr>
        <p:blipFill>
          <a:blip r:embed="rId9">
            <a:alphaModFix/>
          </a:blip>
          <a:stretch>
            <a:fillRect/>
          </a:stretch>
        </p:blipFill>
        <p:spPr>
          <a:xfrm>
            <a:off x="1222475" y="761801"/>
            <a:ext cx="1000377" cy="1014024"/>
          </a:xfrm>
          <a:prstGeom prst="rect">
            <a:avLst/>
          </a:prstGeom>
          <a:noFill/>
          <a:ln>
            <a:noFill/>
          </a:ln>
        </p:spPr>
      </p:pic>
    </p:spTree>
  </p:cSld>
  <p:clrMapOvr>
    <a:masterClrMapping/>
  </p:clrMapOvr>
</p:sld>
</file>

<file path=ppt/theme/theme1.xml><?xml version="1.0" encoding="utf-8"?>
<a:theme xmlns:a="http://schemas.openxmlformats.org/drawingml/2006/main" name="Menstruation Infographics by Slidesgo">
  <a:themeElements>
    <a:clrScheme name="Simple Light">
      <a:dk1>
        <a:srgbClr val="000000"/>
      </a:dk1>
      <a:lt1>
        <a:srgbClr val="FFFFFF"/>
      </a:lt1>
      <a:dk2>
        <a:srgbClr val="595959"/>
      </a:dk2>
      <a:lt2>
        <a:srgbClr val="EEEEEE"/>
      </a:lt2>
      <a:accent1>
        <a:srgbClr val="7B2A2B"/>
      </a:accent1>
      <a:accent2>
        <a:srgbClr val="BF545E"/>
      </a:accent2>
      <a:accent3>
        <a:srgbClr val="E38087"/>
      </a:accent3>
      <a:accent4>
        <a:srgbClr val="E0A2A5"/>
      </a:accent4>
      <a:accent5>
        <a:srgbClr val="0C2B3F"/>
      </a:accent5>
      <a:accent6>
        <a:srgbClr val="A6DFD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1127</Words>
  <Application>Microsoft Macintosh PowerPoint</Application>
  <PresentationFormat>Bildspel på skärmen (16:9)</PresentationFormat>
  <Paragraphs>132</Paragraphs>
  <Slides>13</Slides>
  <Notes>13</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13</vt:i4>
      </vt:variant>
    </vt:vector>
  </HeadingPairs>
  <TitlesOfParts>
    <vt:vector size="20" baseType="lpstr">
      <vt:lpstr>Lora Medium</vt:lpstr>
      <vt:lpstr>Fira Sans Extra Condensed</vt:lpstr>
      <vt:lpstr>Roboto</vt:lpstr>
      <vt:lpstr>Fira Sans Extra Condensed SemiBold</vt:lpstr>
      <vt:lpstr>Special Elite</vt:lpstr>
      <vt:lpstr>Arial</vt:lpstr>
      <vt:lpstr>Menstruation Infographics by Slidesgo</vt:lpstr>
      <vt:lpstr>Mens-allt du vill veta</vt:lpstr>
      <vt:lpstr>Varför det är bra och viktigt  att lära sig om mens</vt:lpstr>
      <vt:lpstr>Vi börjar med en liten film</vt:lpstr>
      <vt:lpstr>Menscykeln</vt:lpstr>
      <vt:lpstr>    Skillnad i hormoner   Killkroppar och tjejkroppar har olika mycket av olika hormoner.  Hormoner är kroppens små budbärare för olika saker som händer i kroppen.    Tjejkroppar har olika mycket hormoner under en månad beroende på var i menscykeln man befinner sig. Olika hormoner går upp och ner under månaden.   Hormoner kan påverka våra känslor och när hormonerna svänger är det inte ovanligt att känna sig lite låg, ledsen eller till och med superirriterad över saker man kanske annars inte skulle reagera på.  Dessa hormoner kan även (i andra delar av menscykeln)  göra en lite extra socialt smart, full av energi, utåtriktad,  uppmärksam och lugn. </vt:lpstr>
      <vt:lpstr>Mensskydd</vt:lpstr>
      <vt:lpstr>Menssnacka MERA</vt:lpstr>
      <vt:lpstr>Några exempel på vad som är vanligt:</vt:lpstr>
      <vt:lpstr>PowerPoint-presentation</vt:lpstr>
      <vt:lpstr>Som du alltid ska göra för någon du bryr dig om: visa omtanke och omsorg.  Har någon ont? - Hjälp den att få en värktablett eller värmekudde.  Visa förståelse och var ödmjuk - vissa i din omgivning har det väldigt jobbigt flera dagar varje månad. Visa respekt för det.  Om du känner någon som har mycket besvär - uppmana till att söka hjälp!   Superviktigt: Säg aldrig "Har du mens eller?" om någon är ledsen eller arg - det förminskar &amp; nedvärderar den personens känslor.   </vt:lpstr>
      <vt:lpstr>                                 </vt:lpstr>
      <vt:lpstr>Har du frågor eller funderingar?  Tveka inte att prata med någon!  Det handlar om din hälsa och ditt mående och är viktigt! Hit kan du vända dig:    </vt:lpstr>
      <vt:lpstr>  Ta hand om varandra!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Mens-allt du vill veta</dc:title>
  <cp:lastModifiedBy>Cecilia Bolmström</cp:lastModifiedBy>
  <cp:revision>3</cp:revision>
  <dcterms:modified xsi:type="dcterms:W3CDTF">2024-05-27T07:53:00Z</dcterms:modified>
</cp:coreProperties>
</file>